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82" r:id="rId2"/>
    <p:sldId id="273" r:id="rId3"/>
    <p:sldId id="276" r:id="rId4"/>
    <p:sldId id="278" r:id="rId5"/>
    <p:sldId id="280" r:id="rId6"/>
    <p:sldId id="281" r:id="rId7"/>
    <p:sldId id="279" r:id="rId8"/>
    <p:sldId id="257" r:id="rId9"/>
    <p:sldId id="258" r:id="rId10"/>
    <p:sldId id="263" r:id="rId11"/>
    <p:sldId id="264" r:id="rId12"/>
    <p:sldId id="266" r:id="rId13"/>
    <p:sldId id="265" r:id="rId14"/>
    <p:sldId id="267" r:id="rId15"/>
    <p:sldId id="268" r:id="rId16"/>
    <p:sldId id="269" r:id="rId17"/>
    <p:sldId id="270" r:id="rId18"/>
    <p:sldId id="271" r:id="rId19"/>
    <p:sldId id="262" r:id="rId20"/>
    <p:sldId id="292" r:id="rId21"/>
    <p:sldId id="290" r:id="rId22"/>
    <p:sldId id="291" r:id="rId23"/>
  </p:sldIdLst>
  <p:sldSz cx="12192000" cy="6858000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66FF"/>
    <a:srgbClr val="FF99CC"/>
    <a:srgbClr val="FCECE8"/>
    <a:srgbClr val="EAD5FF"/>
    <a:srgbClr val="DCB9FF"/>
    <a:srgbClr val="CCCCFF"/>
    <a:srgbClr val="FF6699"/>
    <a:srgbClr val="FFF4E7"/>
    <a:srgbClr val="F8D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4711" autoAdjust="0"/>
  </p:normalViewPr>
  <p:slideViewPr>
    <p:cSldViewPr snapToGrid="0">
      <p:cViewPr varScale="1">
        <p:scale>
          <a:sx n="109" d="100"/>
          <a:sy n="109" d="100"/>
        </p:scale>
        <p:origin x="79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8DF08-EFF2-49E8-BF12-12F552D0D94D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FE2D6-7299-4EFA-ABDB-F8765FEF8D6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0753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283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919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46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532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194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398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5048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720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10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95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862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071F6-739F-4CFF-BF15-54C252C1CA62}" type="datetimeFigureOut">
              <a:rPr lang="fr-FR" smtClean="0"/>
              <a:pPr/>
              <a:t>05/01/2023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8D152-F785-4E52-AD02-C68E7478B83F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20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12" Type="http://schemas.openxmlformats.org/officeDocument/2006/relationships/image" Target="../media/image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openxmlformats.org/officeDocument/2006/relationships/slide" Target="slide19.xml"/><Relationship Id="rId5" Type="http://schemas.openxmlformats.org/officeDocument/2006/relationships/slide" Target="slide13.xml"/><Relationship Id="rId10" Type="http://schemas.openxmlformats.org/officeDocument/2006/relationships/slide" Target="slide18.xml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://www.secondes-premieres2022-2023.fr/" TargetMode="External"/><Relationship Id="rId7" Type="http://schemas.openxmlformats.org/officeDocument/2006/relationships/image" Target="../media/image9.tmp"/><Relationship Id="rId2" Type="http://schemas.openxmlformats.org/officeDocument/2006/relationships/hyperlink" Target="http://www.montesoro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nisep.fr/" TargetMode="External"/><Relationship Id="rId5" Type="http://schemas.openxmlformats.org/officeDocument/2006/relationships/hyperlink" Target="http://www.quandjepasselebac.fr/" TargetMode="External"/><Relationship Id="rId4" Type="http://schemas.openxmlformats.org/officeDocument/2006/relationships/hyperlink" Target="http://www.horizons2021.fr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CustomShape 1"/>
          <p:cNvSpPr/>
          <p:nvPr/>
        </p:nvSpPr>
        <p:spPr>
          <a:xfrm>
            <a:off x="9437510" y="237067"/>
            <a:ext cx="2754489" cy="6434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lang="fr-FR" sz="4000" b="1" strike="noStrike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/>
            </a:endParaRPr>
          </a:p>
        </p:txBody>
      </p:sp>
      <p:sp>
        <p:nvSpPr>
          <p:cNvPr id="6" name="CustomShape 1"/>
          <p:cNvSpPr/>
          <p:nvPr/>
        </p:nvSpPr>
        <p:spPr>
          <a:xfrm>
            <a:off x="158044" y="237067"/>
            <a:ext cx="6299200" cy="6434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fr-FR" sz="4000" b="1" strike="noStrike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 Gothic"/>
              </a:rPr>
              <a:t>Lycée Paul </a:t>
            </a:r>
            <a:r>
              <a:rPr lang="fr-FR" sz="4000" b="1" strike="noStrike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entury Gothic"/>
              </a:rPr>
              <a:t>Vincensini</a:t>
            </a:r>
            <a:endParaRPr lang="fr-FR" sz="4000" b="1" strike="noStrike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70504" y="2942026"/>
            <a:ext cx="892744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Après la 2</a:t>
            </a:r>
            <a:r>
              <a:rPr lang="fr-FR" sz="9600" b="1" baseline="30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nde</a:t>
            </a:r>
            <a:r>
              <a:rPr lang="fr-FR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3285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0" y="2318224"/>
            <a:ext cx="6357317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Voie</a:t>
            </a:r>
          </a:p>
          <a:p>
            <a:pPr algn="ctr"/>
            <a:r>
              <a:rPr lang="fr-FR" sz="8000" b="1" cap="none" spc="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Technologique</a:t>
            </a:r>
          </a:p>
          <a:p>
            <a:pPr algn="ctr"/>
            <a:r>
              <a:rPr lang="fr-FR" sz="8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fr-FR" sz="8000" b="1" cap="none" spc="0" dirty="0">
              <a:ln w="10160">
                <a:solidFill>
                  <a:schemeClr val="bg1"/>
                </a:solidFill>
                <a:prstDash val="solid"/>
              </a:ln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7226530" y="2318224"/>
            <a:ext cx="4038157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Voie</a:t>
            </a:r>
          </a:p>
          <a:p>
            <a:pPr algn="ctr"/>
            <a:r>
              <a:rPr lang="fr-FR" sz="8000" b="1" cap="none" spc="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Générale</a:t>
            </a:r>
          </a:p>
          <a:p>
            <a:pPr algn="ctr"/>
            <a:r>
              <a:rPr lang="fr-FR" sz="8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  <a:endParaRPr lang="fr-FR" sz="8000" b="1" cap="none" spc="0" dirty="0">
              <a:ln w="10160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Flèche vers le bas 1"/>
          <p:cNvSpPr/>
          <p:nvPr/>
        </p:nvSpPr>
        <p:spPr>
          <a:xfrm rot="2946805">
            <a:off x="4673600" y="1683041"/>
            <a:ext cx="733778" cy="969848"/>
          </a:xfrm>
          <a:prstGeom prst="downArrow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 rot="18653195" flipH="1">
            <a:off x="6859641" y="1683041"/>
            <a:ext cx="733778" cy="969848"/>
          </a:xfrm>
          <a:prstGeom prst="downArrow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accent1">
                    <a:lumMod val="75000"/>
                  </a:schemeClr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2160" y="125084"/>
            <a:ext cx="74703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Après la 2</a:t>
            </a:r>
            <a:r>
              <a:rPr lang="fr-FR" sz="8000" b="1" baseline="30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nde</a:t>
            </a:r>
            <a:r>
              <a:rPr lang="fr-FR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…</a:t>
            </a:r>
          </a:p>
        </p:txBody>
      </p:sp>
      <p:pic>
        <p:nvPicPr>
          <p:cNvPr id="8" name="Imag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35039" y="6509703"/>
            <a:ext cx="356961" cy="34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89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8060" y="0"/>
            <a:ext cx="100283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voie technologique au </a:t>
            </a:r>
            <a:r>
              <a:rPr lang="fr-FR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Lycée </a:t>
            </a:r>
            <a:r>
              <a:rPr lang="fr-F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Paul </a:t>
            </a:r>
            <a:r>
              <a:rPr lang="fr-FR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Vincensini</a:t>
            </a:r>
            <a:endParaRPr lang="fr-F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004710"/>
              </p:ext>
            </p:extLst>
          </p:nvPr>
        </p:nvGraphicFramePr>
        <p:xfrm>
          <a:off x="98355" y="823278"/>
          <a:ext cx="2930314" cy="5483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0622">
                <a:tc>
                  <a:txBody>
                    <a:bodyPr/>
                    <a:lstStyle/>
                    <a:p>
                      <a:r>
                        <a:rPr lang="fr-FR" sz="1800" dirty="0"/>
                        <a:t>Enseignements communs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419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Français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437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Philosophie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579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Mathématiques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366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Histoire, Géographie, </a:t>
                      </a:r>
                      <a:r>
                        <a:rPr lang="fr-FR" sz="1800" b="1" baseline="0" dirty="0"/>
                        <a:t>EMC</a:t>
                      </a:r>
                      <a:endParaRPr lang="fr-F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5971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Langues vivantes</a:t>
                      </a:r>
                      <a:r>
                        <a:rPr lang="fr-FR" sz="1800" b="1" baseline="0" dirty="0"/>
                        <a:t> </a:t>
                      </a:r>
                      <a:br>
                        <a:rPr lang="fr-FR" sz="1800" b="1" baseline="0" dirty="0"/>
                      </a:br>
                      <a:r>
                        <a:rPr lang="fr-FR" sz="1800" b="1" baseline="0" dirty="0"/>
                        <a:t>A et B</a:t>
                      </a:r>
                      <a:r>
                        <a:rPr lang="fr-FR" sz="1800" b="0" baseline="0" dirty="0"/>
                        <a:t> (dont ETLV)</a:t>
                      </a:r>
                      <a:endParaRPr lang="fr-FR" sz="1800" b="0" dirty="0"/>
                    </a:p>
                  </a:txBody>
                  <a:tcPr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815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537"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Plus 1"/>
          <p:cNvSpPr/>
          <p:nvPr/>
        </p:nvSpPr>
        <p:spPr>
          <a:xfrm>
            <a:off x="3108956" y="958741"/>
            <a:ext cx="411912" cy="412955"/>
          </a:xfrm>
          <a:prstGeom prst="mathPlus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lus 9"/>
          <p:cNvSpPr/>
          <p:nvPr/>
        </p:nvSpPr>
        <p:spPr>
          <a:xfrm>
            <a:off x="8490510" y="958740"/>
            <a:ext cx="411912" cy="412955"/>
          </a:xfrm>
          <a:prstGeom prst="mathPlus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44495"/>
              </p:ext>
            </p:extLst>
          </p:nvPr>
        </p:nvGraphicFramePr>
        <p:xfrm>
          <a:off x="3601156" y="856332"/>
          <a:ext cx="4809066" cy="54506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811">
                <a:tc>
                  <a:txBody>
                    <a:bodyPr/>
                    <a:lstStyle/>
                    <a:p>
                      <a:r>
                        <a:rPr lang="fr-FR" dirty="0"/>
                        <a:t>Séries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STI2D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Sciences et Technologies de l’Industrie et du Développement Durable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18h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18h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ST2S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Sciences et Technologies de la Santé et du Social</a:t>
                      </a:r>
                      <a:endParaRPr lang="fr-FR" dirty="0"/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15h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STMG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Sciences et Technologies du Management et de la Gestion</a:t>
                      </a:r>
                      <a:endParaRPr lang="fr-FR" dirty="0"/>
                    </a:p>
                  </a:txBody>
                  <a:tcPr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15h</a:t>
                      </a:r>
                    </a:p>
                  </a:txBody>
                  <a:tcPr anchor="ctr"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16h</a:t>
                      </a:r>
                    </a:p>
                  </a:txBody>
                  <a:tcPr anchor="ctr"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STHR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Sciences et Technologies de l’Hôtellerie et de la Restauration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18h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18h</a:t>
                      </a:r>
                    </a:p>
                  </a:txBody>
                  <a:tcPr anchor="ctr"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232219"/>
              </p:ext>
            </p:extLst>
          </p:nvPr>
        </p:nvGraphicFramePr>
        <p:xfrm>
          <a:off x="8982709" y="856332"/>
          <a:ext cx="2930314" cy="23310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7668">
                <a:tc>
                  <a:txBody>
                    <a:bodyPr/>
                    <a:lstStyle/>
                    <a:p>
                      <a:r>
                        <a:rPr lang="fr-FR" sz="1800" dirty="0"/>
                        <a:t>Enseignements optionnels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946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Atelier</a:t>
                      </a:r>
                      <a:r>
                        <a:rPr lang="fr-FR" sz="1800" b="1" baseline="0" dirty="0"/>
                        <a:t> artistique</a:t>
                      </a:r>
                      <a:endParaRPr lang="fr-F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256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Langue vivante </a:t>
                      </a:r>
                      <a:r>
                        <a:rPr lang="fr-FR" sz="1800" b="1" dirty="0" smtClean="0"/>
                        <a:t>C (Langue et culture</a:t>
                      </a:r>
                      <a:r>
                        <a:rPr lang="fr-FR" sz="1800" b="1" baseline="0" dirty="0" smtClean="0"/>
                        <a:t> corse)</a:t>
                      </a:r>
                      <a:endParaRPr lang="fr-FR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>
            <a:hlinkClick r:id="rId2" action="ppaction://hlinksldjump"/>
          </p:cNvPr>
          <p:cNvSpPr/>
          <p:nvPr/>
        </p:nvSpPr>
        <p:spPr>
          <a:xfrm>
            <a:off x="3680178" y="1636889"/>
            <a:ext cx="4572000" cy="970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3680178" y="2902868"/>
            <a:ext cx="4572000" cy="970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hlinkClick r:id="rId4" action="ppaction://hlinksldjump"/>
          </p:cNvPr>
          <p:cNvSpPr/>
          <p:nvPr/>
        </p:nvSpPr>
        <p:spPr>
          <a:xfrm>
            <a:off x="3680178" y="4022158"/>
            <a:ext cx="4572000" cy="970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hlinkClick r:id="rId5" action="ppaction://hlinksldjump"/>
          </p:cNvPr>
          <p:cNvSpPr/>
          <p:nvPr/>
        </p:nvSpPr>
        <p:spPr>
          <a:xfrm>
            <a:off x="3680178" y="5164590"/>
            <a:ext cx="4572000" cy="970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>
            <a:off x="10685145" y="6137746"/>
            <a:ext cx="1342954" cy="586911"/>
            <a:chOff x="10685145" y="6137746"/>
            <a:chExt cx="1342954" cy="586911"/>
          </a:xfrm>
        </p:grpSpPr>
        <p:sp>
          <p:nvSpPr>
            <p:cNvPr id="13" name="Rectangle 12">
              <a:hlinkClick r:id="rId6" action="ppaction://hlinksldjump"/>
            </p:cNvPr>
            <p:cNvSpPr/>
            <p:nvPr/>
          </p:nvSpPr>
          <p:spPr>
            <a:xfrm>
              <a:off x="10685145" y="6137746"/>
              <a:ext cx="134295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voie générale </a:t>
              </a:r>
              <a:endParaRPr lang="fr-FR" sz="1600" dirty="0"/>
            </a:p>
          </p:txBody>
        </p:sp>
        <p:sp>
          <p:nvSpPr>
            <p:cNvPr id="14" name="Flèche courbée vers la droite 13">
              <a:hlinkClick r:id="rId6" action="ppaction://hlinksldjump"/>
            </p:cNvPr>
            <p:cNvSpPr/>
            <p:nvPr/>
          </p:nvSpPr>
          <p:spPr>
            <a:xfrm>
              <a:off x="11430000" y="6431145"/>
              <a:ext cx="485422" cy="293512"/>
            </a:xfrm>
            <a:prstGeom prst="curvedRightArrow">
              <a:avLst>
                <a:gd name="adj1" fmla="val 25000"/>
                <a:gd name="adj2" fmla="val 54427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5409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933" y="114953"/>
            <a:ext cx="11425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3600" b="1" dirty="0">
                <a:solidFill>
                  <a:srgbClr val="FFC000"/>
                </a:solidFill>
              </a:rPr>
              <a:t>STI2D</a:t>
            </a:r>
          </a:p>
          <a:p>
            <a:pPr lvl="0">
              <a:defRPr/>
            </a:pPr>
            <a:r>
              <a:rPr lang="fr-FR" dirty="0"/>
              <a:t>Sciences et Technologies de l’Industrie et du Développement Durable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316805"/>
              </p:ext>
            </p:extLst>
          </p:nvPr>
        </p:nvGraphicFramePr>
        <p:xfrm>
          <a:off x="270933" y="1038283"/>
          <a:ext cx="11672710" cy="34607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417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3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189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Enseignements de spécialité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8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ère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ale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Innovation technologique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fr-FR" sz="1800" b="1" dirty="0">
                          <a:effectLst/>
                        </a:rPr>
                        <a:t>Ingénierie, innovation et développement durable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fr-FR" sz="1600" dirty="0">
                          <a:effectLst/>
                        </a:rPr>
                        <a:t>avec un enseignement spécifique au choix :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chemeClr val="accent4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Architecture et </a:t>
                      </a:r>
                      <a:r>
                        <a:rPr lang="fr-FR" sz="1600" dirty="0" err="1">
                          <a:effectLst/>
                        </a:rPr>
                        <a:t>constrution</a:t>
                      </a:r>
                      <a:endParaRPr lang="fr-FR" sz="1600" dirty="0">
                        <a:effectLst/>
                      </a:endParaRP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chemeClr val="accent4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Energies et environnement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chemeClr val="accent4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Innovation technologique et </a:t>
                      </a:r>
                      <a:r>
                        <a:rPr lang="fr-FR" sz="1600" dirty="0" err="1">
                          <a:effectLst/>
                        </a:rPr>
                        <a:t>éco-conception</a:t>
                      </a:r>
                      <a:endParaRPr lang="fr-FR" sz="1600" dirty="0">
                        <a:effectLst/>
                      </a:endParaRP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chemeClr val="accent4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Systèmes d’information et numérique</a:t>
                      </a:r>
                      <a:endParaRPr lang="fr-FR" sz="1600" b="1" i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3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Ingénierie et développement durable</a:t>
                      </a:r>
                    </a:p>
                  </a:txBody>
                  <a:tcPr anchor="ctr"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9h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45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effectLst/>
                        </a:rPr>
                        <a:t>Physique-Chimie / </a:t>
                      </a:r>
                      <a:r>
                        <a:rPr lang="fr-FR" sz="1800" b="1" dirty="0">
                          <a:effectLst/>
                        </a:rPr>
                        <a:t>Mathématiques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6h</a:t>
                      </a:r>
                    </a:p>
                    <a:p>
                      <a:pPr algn="ctr"/>
                      <a:r>
                        <a:rPr lang="fr-FR" sz="1600" dirty="0" smtClean="0"/>
                        <a:t>4h</a:t>
                      </a:r>
                      <a:r>
                        <a:rPr lang="fr-FR" sz="1400" dirty="0" smtClean="0"/>
                        <a:t>30</a:t>
                      </a:r>
                      <a:r>
                        <a:rPr lang="fr-FR" sz="1800" dirty="0" smtClean="0"/>
                        <a:t> / </a:t>
                      </a:r>
                      <a:r>
                        <a:rPr lang="fr-FR" sz="1600" dirty="0" smtClean="0"/>
                        <a:t>1h</a:t>
                      </a:r>
                      <a:r>
                        <a:rPr lang="fr-FR" sz="1400" dirty="0" smtClean="0"/>
                        <a:t>30</a:t>
                      </a:r>
                      <a:endParaRPr lang="fr-FR" sz="1400" dirty="0"/>
                    </a:p>
                  </a:txBody>
                  <a:tcPr anchor="ctr"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Physique-Chimie </a:t>
                      </a:r>
                      <a:r>
                        <a:rPr lang="fr-FR" sz="1800" b="1" dirty="0" smtClean="0">
                          <a:effectLst/>
                        </a:rPr>
                        <a:t>/ Mathématiques</a:t>
                      </a:r>
                      <a:endParaRPr lang="fr-FR" sz="18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6h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4h</a:t>
                      </a:r>
                      <a:r>
                        <a:rPr lang="fr-FR" sz="1400" dirty="0" smtClean="0"/>
                        <a:t>30</a:t>
                      </a:r>
                      <a:r>
                        <a:rPr lang="fr-FR" sz="1600" dirty="0" smtClean="0"/>
                        <a:t> / 1h</a:t>
                      </a:r>
                      <a:r>
                        <a:rPr lang="fr-FR" sz="1400" dirty="0" smtClean="0"/>
                        <a:t>30</a:t>
                      </a:r>
                    </a:p>
                  </a:txBody>
                  <a:tcPr anchor="ctr"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70933" y="4755150"/>
            <a:ext cx="37527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accent4"/>
                </a:solidFill>
              </a:rPr>
              <a:t>Débouchés principaux 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Énergie, environnement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Internet, multimédia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Réseaux informatiques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Bâtiment et travaux publics (BTP</a:t>
            </a:r>
            <a:r>
              <a:rPr lang="fr-FR" dirty="0">
                <a:solidFill>
                  <a:srgbClr val="1841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fr-FR" b="0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20251" y="38009"/>
            <a:ext cx="22758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technologique </a:t>
            </a:r>
            <a:endParaRPr lang="fr-FR" sz="2000" dirty="0"/>
          </a:p>
        </p:txBody>
      </p:sp>
      <p:pic>
        <p:nvPicPr>
          <p:cNvPr id="7" name="Image 6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5051" y="114953"/>
            <a:ext cx="273931" cy="32316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752996" y="4755150"/>
            <a:ext cx="44474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Electrotechnique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Télécommunications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Audiovisuel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Architecture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Mécanique industrielle, aéronautique</a:t>
            </a:r>
            <a:endParaRPr lang="fr-FR" b="0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0415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6241" y="114953"/>
            <a:ext cx="11419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3600" b="1" dirty="0">
                <a:solidFill>
                  <a:srgbClr val="0070C0"/>
                </a:solidFill>
              </a:rPr>
              <a:t>ST2S</a:t>
            </a:r>
          </a:p>
          <a:p>
            <a:pPr lvl="0">
              <a:defRPr/>
            </a:pPr>
            <a:r>
              <a:rPr lang="fr-FR" dirty="0"/>
              <a:t>Sciences et Technologies de la Santé et du Social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26412"/>
              </p:ext>
            </p:extLst>
          </p:nvPr>
        </p:nvGraphicFramePr>
        <p:xfrm>
          <a:off x="276241" y="1038283"/>
          <a:ext cx="11672710" cy="353978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24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5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315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Enseignements de spécialité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31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ère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ale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436"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800" b="1" dirty="0">
                          <a:effectLst/>
                        </a:rPr>
                        <a:t>Sciences et techniques sanitaires et sociales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7h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800" b="1" dirty="0">
                          <a:effectLst/>
                        </a:rPr>
                        <a:t>Sciences et techniques sanitaires et sociales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Biologie et Physiopathologie Humaines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Chimie, Biologie et Physiopathologie Humaines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281"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800" b="1" dirty="0">
                          <a:effectLst/>
                        </a:rPr>
                        <a:t>Physique-Chimie pour la santé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800" b="0" dirty="0">
                        <a:effectLst/>
                      </a:endParaRPr>
                    </a:p>
                  </a:txBody>
                  <a:tcPr anchor="ctr">
                    <a:solidFill>
                      <a:srgbClr val="D5E3C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420251" y="38009"/>
            <a:ext cx="22758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technologique </a:t>
            </a:r>
            <a:endParaRPr lang="fr-FR" sz="2000" dirty="0"/>
          </a:p>
        </p:txBody>
      </p:sp>
      <p:pic>
        <p:nvPicPr>
          <p:cNvPr id="8" name="Imag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5051" y="114953"/>
            <a:ext cx="273931" cy="3231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6241" y="4923809"/>
            <a:ext cx="1167271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chemeClr val="accent1">
                    <a:lumMod val="75000"/>
                  </a:schemeClr>
                </a:solidFill>
              </a:rPr>
              <a:t>Débouchés principaux 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Secteur social</a:t>
            </a:r>
            <a:r>
              <a:rPr lang="fr-FR" dirty="0"/>
              <a:t> (éducateur de jeunes enfants, animateur socio-culturel, travailleur social, éducateur spécialisé…)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Secteur paramédical</a:t>
            </a:r>
            <a:r>
              <a:rPr lang="fr-FR" dirty="0"/>
              <a:t> (infirmier, aide-soignant, puériculture, diététique, préparateur en pharmacie, psychomotricien, technicien de laboratoire…)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Secteur esthétique et cosmétologie</a:t>
            </a:r>
          </a:p>
        </p:txBody>
      </p:sp>
    </p:spTree>
    <p:extLst>
      <p:ext uri="{BB962C8B-B14F-4D97-AF65-F5344CB8AC3E}">
        <p14:creationId xmlns:p14="http://schemas.microsoft.com/office/powerpoint/2010/main" val="1924930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933" y="114953"/>
            <a:ext cx="11425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3600" b="1" dirty="0">
                <a:solidFill>
                  <a:srgbClr val="FF99CC"/>
                </a:solidFill>
              </a:rPr>
              <a:t>STMG</a:t>
            </a:r>
          </a:p>
          <a:p>
            <a:pPr lvl="0">
              <a:defRPr/>
            </a:pPr>
            <a:r>
              <a:rPr lang="fr-FR" dirty="0"/>
              <a:t>Sciences et Technologies </a:t>
            </a:r>
            <a:r>
              <a:rPr lang="fr-FR" dirty="0">
                <a:solidFill>
                  <a:schemeClr val="dk1"/>
                </a:solidFill>
              </a:rPr>
              <a:t>du Management et de la Gestion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867821"/>
              </p:ext>
            </p:extLst>
          </p:nvPr>
        </p:nvGraphicFramePr>
        <p:xfrm>
          <a:off x="270933" y="1038283"/>
          <a:ext cx="11672710" cy="330998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5249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5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316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Enseignements de spécialité</a:t>
                      </a:r>
                    </a:p>
                  </a:txBody>
                  <a:tcPr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067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ère</a:t>
                      </a:r>
                    </a:p>
                  </a:txBody>
                  <a:tcPr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ale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 rtl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800" dirty="0">
                          <a:effectLst/>
                        </a:rPr>
                        <a:t>Sciences de gestion et numérique</a:t>
                      </a:r>
                      <a:endParaRPr lang="fr-FR" sz="18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7h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fr-FR" sz="1800" dirty="0">
                          <a:effectLst/>
                        </a:rPr>
                        <a:t>Management, sciences de gestion et numérique </a:t>
                      </a:r>
                    </a:p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fr-FR" sz="1600" dirty="0">
                          <a:effectLst/>
                        </a:rPr>
                        <a:t>avec un enseignement spécifique parmi : 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rgbClr val="FF6600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 Gestion et finance 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rgbClr val="FF6600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 Mercatique (marketing)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rgbClr val="FF6600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 Ressources humaines et communication </a:t>
                      </a:r>
                    </a:p>
                    <a:p>
                      <a:pPr marL="285750" indent="-285750" algn="l" rtl="0">
                        <a:lnSpc>
                          <a:spcPct val="115000"/>
                        </a:lnSpc>
                        <a:buClr>
                          <a:srgbClr val="FF6600"/>
                        </a:buClr>
                        <a:buFont typeface="Calibri" panose="020F0502020204030204" pitchFamily="34" charset="0"/>
                        <a:buChar char="●"/>
                      </a:pPr>
                      <a:r>
                        <a:rPr lang="fr-FR" sz="1600" dirty="0">
                          <a:effectLst/>
                        </a:rPr>
                        <a:t> Systèmes d’information de gestion </a:t>
                      </a:r>
                      <a:endParaRPr lang="fr-FR" sz="1600" b="1" i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0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dirty="0">
                          <a:effectLst/>
                        </a:rPr>
                        <a:t>Management</a:t>
                      </a:r>
                      <a:endParaRPr lang="fr-FR" sz="18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dirty="0">
                          <a:effectLst/>
                        </a:rPr>
                        <a:t>Droit et économie</a:t>
                      </a:r>
                      <a:endParaRPr lang="fr-FR" sz="18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dirty="0">
                          <a:effectLst/>
                        </a:rPr>
                        <a:t>Droit et économie </a:t>
                      </a:r>
                      <a:endParaRPr lang="fr-FR" sz="1800" b="1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420251" y="38009"/>
            <a:ext cx="22758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technologique </a:t>
            </a:r>
            <a:endParaRPr lang="fr-FR" sz="2000" dirty="0"/>
          </a:p>
        </p:txBody>
      </p:sp>
      <p:pic>
        <p:nvPicPr>
          <p:cNvPr id="8" name="Imag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5051" y="114953"/>
            <a:ext cx="273931" cy="32316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76241" y="4901231"/>
            <a:ext cx="4213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FF99CC"/>
                </a:solidFill>
              </a:rPr>
              <a:t>Débouchés principaux 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 comptabilité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Banques, assurances, immobilier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Secrétariat spécialisé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Justice, droit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03552" y="4901231"/>
            <a:ext cx="4213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Ressources humaines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Transport, logistique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Police, armée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232244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933" y="114953"/>
            <a:ext cx="114251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3600" b="1" dirty="0">
                <a:solidFill>
                  <a:srgbClr val="CC66FF"/>
                </a:solidFill>
              </a:rPr>
              <a:t>STHR</a:t>
            </a:r>
          </a:p>
          <a:p>
            <a:pPr lvl="0">
              <a:defRPr/>
            </a:pPr>
            <a:r>
              <a:rPr lang="fr-FR" dirty="0"/>
              <a:t>Sciences et Technologies de l’Hôtellerie et de la Restauration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512742"/>
              </p:ext>
            </p:extLst>
          </p:nvPr>
        </p:nvGraphicFramePr>
        <p:xfrm>
          <a:off x="276272" y="1038283"/>
          <a:ext cx="11672710" cy="331597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170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5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189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Enseignements de spécialité</a:t>
                      </a:r>
                    </a:p>
                  </a:txBody>
                  <a:tcPr>
                    <a:lnL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89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ère</a:t>
                      </a:r>
                    </a:p>
                  </a:txBody>
                  <a:tcPr>
                    <a:lnL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fr-FR" sz="1800" b="1" baseline="30000" dirty="0">
                          <a:solidFill>
                            <a:schemeClr val="bg1"/>
                          </a:solidFill>
                        </a:rPr>
                        <a:t>ale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800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17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Sciences et technologies culinaires et des services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fr-FR" sz="1800" b="1" dirty="0">
                          <a:effectLst/>
                        </a:rPr>
                        <a:t>Sciences et technologies culinaires et des services, enseignement scientifique alimentation-environnement (ESAE)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1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Economie, gestion hôtelière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5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5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Enseignement scientifique alimentation-environnement (ESAE)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b="1" dirty="0">
                          <a:effectLst/>
                        </a:rPr>
                        <a:t>Economie, gestion hôtelière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420251" y="38009"/>
            <a:ext cx="22758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technologique </a:t>
            </a:r>
            <a:endParaRPr lang="fr-FR" sz="2000" dirty="0"/>
          </a:p>
        </p:txBody>
      </p:sp>
      <p:pic>
        <p:nvPicPr>
          <p:cNvPr id="8" name="Imag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75051" y="114953"/>
            <a:ext cx="273931" cy="32316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70933" y="4824181"/>
            <a:ext cx="4213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CC66FF"/>
                </a:solidFill>
              </a:rPr>
              <a:t>Débouchés principaux </a:t>
            </a:r>
            <a:r>
              <a:rPr lang="fr-FR" dirty="0">
                <a:solidFill>
                  <a:srgbClr val="CC66FF"/>
                </a:solidFill>
              </a:rPr>
              <a:t>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hôtelier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Gérant de restauration collective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 culinaire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18158" y="4824181"/>
            <a:ext cx="49424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 de la table et du service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Directeur de restaurant ou d’hôtel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Métiers du tourisme </a:t>
            </a:r>
            <a:r>
              <a:rPr lang="fr-FR" dirty="0"/>
              <a:t>(accueil, agent d’escale…)</a:t>
            </a:r>
          </a:p>
        </p:txBody>
      </p:sp>
    </p:spTree>
    <p:extLst>
      <p:ext uri="{BB962C8B-B14F-4D97-AF65-F5344CB8AC3E}">
        <p14:creationId xmlns:p14="http://schemas.microsoft.com/office/powerpoint/2010/main" val="229282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88195"/>
            <a:ext cx="5709922" cy="281734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103" y="1212456"/>
            <a:ext cx="6334897" cy="39810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78376"/>
            <a:ext cx="5709922" cy="19992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71771" y="0"/>
            <a:ext cx="44484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</a:t>
            </a:r>
            <a:r>
              <a:rPr lang="fr-FR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</a:t>
            </a:r>
            <a:r>
              <a:rPr lang="fr-FR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générale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615694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244" y="0"/>
            <a:ext cx="88140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La voie générale au lycée Paul </a:t>
            </a:r>
            <a:r>
              <a:rPr lang="fr-FR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Vincensini</a:t>
            </a:r>
            <a:endParaRPr lang="fr-F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983474"/>
              </p:ext>
            </p:extLst>
          </p:nvPr>
        </p:nvGraphicFramePr>
        <p:xfrm>
          <a:off x="98353" y="812396"/>
          <a:ext cx="3279031" cy="5131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4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404">
                <a:tc>
                  <a:txBody>
                    <a:bodyPr/>
                    <a:lstStyle/>
                    <a:p>
                      <a:r>
                        <a:rPr lang="fr-FR" sz="1800" dirty="0"/>
                        <a:t>Enseignements communs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609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Français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Philosophie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275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Histoire Géographie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967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EMC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0h</a:t>
                      </a:r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0h</a:t>
                      </a:r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0627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Langues vivantes</a:t>
                      </a:r>
                      <a:r>
                        <a:rPr lang="fr-FR" sz="1800" b="1" baseline="0" dirty="0"/>
                        <a:t> A et B</a:t>
                      </a:r>
                      <a:endParaRPr lang="fr-F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0627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Enseignement</a:t>
                      </a:r>
                      <a:r>
                        <a:rPr lang="fr-FR" sz="1800" b="1" baseline="0" dirty="0"/>
                        <a:t> Scientifique</a:t>
                      </a:r>
                      <a:endParaRPr lang="fr-F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3h30</a:t>
                      </a:r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3h30</a:t>
                      </a:r>
                      <a:endParaRPr lang="fr-FR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376">
                <a:tc>
                  <a:txBody>
                    <a:bodyPr/>
                    <a:lstStyle/>
                    <a:p>
                      <a:pPr algn="l"/>
                      <a:r>
                        <a:rPr lang="fr-FR" sz="1800" b="1" dirty="0"/>
                        <a:t>EPS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516">
                <a:tc>
                  <a:txBody>
                    <a:bodyPr/>
                    <a:lstStyle/>
                    <a:p>
                      <a:pPr algn="l"/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16h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15h</a:t>
                      </a:r>
                      <a:r>
                        <a:rPr lang="fr-FR" sz="1600" dirty="0"/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997756"/>
              </p:ext>
            </p:extLst>
          </p:nvPr>
        </p:nvGraphicFramePr>
        <p:xfrm>
          <a:off x="3907281" y="812389"/>
          <a:ext cx="4741338" cy="5804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2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1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613">
                <a:tc>
                  <a:txBody>
                    <a:bodyPr/>
                    <a:lstStyle/>
                    <a:p>
                      <a:r>
                        <a:rPr lang="fr-FR" sz="1800" dirty="0"/>
                        <a:t>Enseignements de Spécialité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33">
                <a:tc>
                  <a:txBody>
                    <a:bodyPr/>
                    <a:lstStyle/>
                    <a:p>
                      <a:r>
                        <a:rPr lang="fr-FR" sz="1800" b="1" dirty="0"/>
                        <a:t>Mathématiques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33">
                <a:tc>
                  <a:txBody>
                    <a:bodyPr/>
                    <a:lstStyle/>
                    <a:p>
                      <a:r>
                        <a:rPr lang="fr-FR" sz="1800" b="1" dirty="0"/>
                        <a:t>Physique Chimie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433">
                <a:tc>
                  <a:txBody>
                    <a:bodyPr/>
                    <a:lstStyle/>
                    <a:p>
                      <a:r>
                        <a:rPr lang="fr-FR" sz="1800" b="1" dirty="0"/>
                        <a:t>Sciences de</a:t>
                      </a:r>
                      <a:r>
                        <a:rPr lang="fr-FR" sz="1800" b="1" baseline="0" dirty="0"/>
                        <a:t> la Vie et de la Terre</a:t>
                      </a:r>
                      <a:endParaRPr lang="fr-FR" sz="18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785">
                <a:tc>
                  <a:txBody>
                    <a:bodyPr/>
                    <a:lstStyle/>
                    <a:p>
                      <a:r>
                        <a:rPr lang="fr-FR" sz="1800" b="1" dirty="0"/>
                        <a:t>Sciences de l’Ingénieur</a:t>
                      </a:r>
                    </a:p>
                  </a:txBody>
                  <a:tcPr anchor="ctr">
                    <a:solidFill>
                      <a:srgbClr val="FCF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rgbClr val="FCF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rgbClr val="FCFC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036">
                <a:tc>
                  <a:txBody>
                    <a:bodyPr/>
                    <a:lstStyle/>
                    <a:p>
                      <a:r>
                        <a:rPr lang="fr-FR" sz="1800" b="1" dirty="0"/>
                        <a:t>Numérique</a:t>
                      </a:r>
                      <a:r>
                        <a:rPr lang="fr-FR" sz="1800" b="1" baseline="0" dirty="0"/>
                        <a:t> et Sciences Informatiques</a:t>
                      </a:r>
                      <a:endParaRPr lang="fr-FR" sz="1800" b="1" dirty="0"/>
                    </a:p>
                  </a:txBody>
                  <a:tcPr anchor="ctr">
                    <a:solidFill>
                      <a:srgbClr val="D5A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rgbClr val="D5A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rgbClr val="D5A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dirty="0"/>
                        <a:t>Sciences Economiques</a:t>
                      </a:r>
                      <a:r>
                        <a:rPr lang="fr-FR" sz="1800" b="1" baseline="0" dirty="0"/>
                        <a:t> et Sociales</a:t>
                      </a:r>
                      <a:endParaRPr lang="fr-FR" sz="1800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0037">
                <a:tc>
                  <a:txBody>
                    <a:bodyPr/>
                    <a:lstStyle/>
                    <a:p>
                      <a:r>
                        <a:rPr lang="fr-FR" sz="1800" b="1" dirty="0"/>
                        <a:t>Humanités Littérature et Philosophie</a:t>
                      </a:r>
                    </a:p>
                  </a:txBody>
                  <a:tcPr anchor="ctr">
                    <a:solidFill>
                      <a:srgbClr val="58CD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rgbClr val="58CD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rgbClr val="58C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6036">
                <a:tc>
                  <a:txBody>
                    <a:bodyPr/>
                    <a:lstStyle/>
                    <a:p>
                      <a:r>
                        <a:rPr lang="fr-FR" sz="1800" b="1" dirty="0"/>
                        <a:t>Histoire Géographie Géopolitique et Sciences</a:t>
                      </a:r>
                      <a:r>
                        <a:rPr lang="fr-FR" sz="1800" b="1" baseline="0" dirty="0"/>
                        <a:t> Politiques</a:t>
                      </a:r>
                      <a:endParaRPr lang="fr-FR" sz="18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2388">
                <a:tc>
                  <a:txBody>
                    <a:bodyPr/>
                    <a:lstStyle/>
                    <a:p>
                      <a:r>
                        <a:rPr lang="fr-FR" sz="1800" b="1" dirty="0"/>
                        <a:t>Langues Littératures et Cultures Etrangères</a:t>
                      </a:r>
                    </a:p>
                  </a:txBody>
                  <a:tcPr anchor="ctr">
                    <a:solidFill>
                      <a:srgbClr val="FDA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4h</a:t>
                      </a:r>
                    </a:p>
                  </a:txBody>
                  <a:tcPr anchor="ctr">
                    <a:solidFill>
                      <a:srgbClr val="FDA9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6h</a:t>
                      </a:r>
                    </a:p>
                  </a:txBody>
                  <a:tcPr anchor="ctr">
                    <a:solidFill>
                      <a:srgbClr val="FDA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172739"/>
              </p:ext>
            </p:extLst>
          </p:nvPr>
        </p:nvGraphicFramePr>
        <p:xfrm>
          <a:off x="9148361" y="812389"/>
          <a:ext cx="2921795" cy="479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5315">
                <a:tc>
                  <a:txBody>
                    <a:bodyPr/>
                    <a:lstStyle/>
                    <a:p>
                      <a:r>
                        <a:rPr lang="fr-FR" sz="1800" dirty="0"/>
                        <a:t>Options facultatives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</a:t>
                      </a:r>
                      <a:r>
                        <a:rPr lang="fr-FR" sz="1800" baseline="30000" dirty="0"/>
                        <a:t>ère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</a:t>
                      </a:r>
                      <a:r>
                        <a:rPr lang="fr-FR" sz="1800" baseline="30000" dirty="0"/>
                        <a:t>ale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4">
                <a:tc>
                  <a:txBody>
                    <a:bodyPr/>
                    <a:lstStyle/>
                    <a:p>
                      <a:r>
                        <a:rPr lang="fr-FR" sz="1800" b="1" dirty="0"/>
                        <a:t>Arts Plastiques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034">
                <a:tc>
                  <a:txBody>
                    <a:bodyPr/>
                    <a:lstStyle/>
                    <a:p>
                      <a:r>
                        <a:rPr lang="fr-FR" sz="1800" b="1" dirty="0"/>
                        <a:t>Langue</a:t>
                      </a:r>
                      <a:r>
                        <a:rPr lang="fr-FR" sz="1800" b="1" baseline="0" dirty="0"/>
                        <a:t> Vivante C </a:t>
                      </a:r>
                      <a:r>
                        <a:rPr lang="fr-FR" sz="1600" baseline="0" dirty="0"/>
                        <a:t>(LCC)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701">
                <a:tc>
                  <a:txBody>
                    <a:bodyPr/>
                    <a:lstStyle/>
                    <a:p>
                      <a:r>
                        <a:rPr lang="fr-FR" sz="1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Maths expertes </a:t>
                      </a:r>
                      <a:endParaRPr lang="fr-FR" sz="1800" b="0" i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pour ceux qui poursuivent la spécialité Maths en T</a:t>
                      </a:r>
                      <a:r>
                        <a:rPr lang="fr-FR" sz="1600" b="0" i="0" u="none" strike="noStrike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ale</a:t>
                      </a: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5676">
                <a:tc>
                  <a:txBody>
                    <a:bodyPr/>
                    <a:lstStyle/>
                    <a:p>
                      <a:r>
                        <a:rPr lang="fr-FR" sz="1800" b="1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Maths complémentaires </a:t>
                      </a:r>
                      <a:endParaRPr lang="fr-FR" sz="1800" b="0" i="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pour ceux qui arrêtent la spécialité Maths en T</a:t>
                      </a:r>
                      <a:r>
                        <a:rPr lang="fr-FR" sz="1600" b="0" i="0" u="none" strike="noStrike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ale</a:t>
                      </a: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Plus 1"/>
          <p:cNvSpPr/>
          <p:nvPr/>
        </p:nvSpPr>
        <p:spPr>
          <a:xfrm>
            <a:off x="3420970" y="943897"/>
            <a:ext cx="411912" cy="412955"/>
          </a:xfrm>
          <a:prstGeom prst="mathPl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lus 9"/>
          <p:cNvSpPr/>
          <p:nvPr/>
        </p:nvSpPr>
        <p:spPr>
          <a:xfrm>
            <a:off x="8691165" y="943896"/>
            <a:ext cx="411912" cy="412955"/>
          </a:xfrm>
          <a:prstGeom prst="mathPl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hlinkClick r:id="rId2" action="ppaction://hlinksldjump"/>
          </p:cNvPr>
          <p:cNvSpPr/>
          <p:nvPr/>
        </p:nvSpPr>
        <p:spPr>
          <a:xfrm>
            <a:off x="3907282" y="1613836"/>
            <a:ext cx="4307080" cy="23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hlinkClick r:id="rId3" action="ppaction://hlinksldjump"/>
          </p:cNvPr>
          <p:cNvSpPr/>
          <p:nvPr/>
        </p:nvSpPr>
        <p:spPr>
          <a:xfrm>
            <a:off x="3964390" y="1948543"/>
            <a:ext cx="4249971" cy="243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hlinkClick r:id="rId4" action="ppaction://hlinksldjump"/>
          </p:cNvPr>
          <p:cNvSpPr/>
          <p:nvPr/>
        </p:nvSpPr>
        <p:spPr>
          <a:xfrm>
            <a:off x="3907282" y="2402085"/>
            <a:ext cx="4307080" cy="229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hlinkClick r:id="rId5" action="ppaction://hlinksldjump"/>
          </p:cNvPr>
          <p:cNvSpPr/>
          <p:nvPr/>
        </p:nvSpPr>
        <p:spPr>
          <a:xfrm>
            <a:off x="3964391" y="2798405"/>
            <a:ext cx="3686090" cy="2565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hlinkClick r:id="rId6" action="ppaction://hlinksldjump"/>
          </p:cNvPr>
          <p:cNvSpPr/>
          <p:nvPr/>
        </p:nvSpPr>
        <p:spPr>
          <a:xfrm>
            <a:off x="3964389" y="3264703"/>
            <a:ext cx="4402371" cy="383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hlinkClick r:id="rId7" action="ppaction://hlinksldjump"/>
          </p:cNvPr>
          <p:cNvSpPr/>
          <p:nvPr/>
        </p:nvSpPr>
        <p:spPr>
          <a:xfrm>
            <a:off x="3964389" y="3895373"/>
            <a:ext cx="4249972" cy="206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hlinkClick r:id="rId8" action="ppaction://hlinksldjump"/>
          </p:cNvPr>
          <p:cNvSpPr/>
          <p:nvPr/>
        </p:nvSpPr>
        <p:spPr>
          <a:xfrm>
            <a:off x="3964388" y="4268366"/>
            <a:ext cx="4249973" cy="486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hlinkClick r:id="rId9" action="ppaction://hlinksldjump"/>
          </p:cNvPr>
          <p:cNvSpPr/>
          <p:nvPr/>
        </p:nvSpPr>
        <p:spPr>
          <a:xfrm>
            <a:off x="3964388" y="5007760"/>
            <a:ext cx="4249974" cy="432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hlinkClick r:id="rId10" action="ppaction://hlinksldjump"/>
          </p:cNvPr>
          <p:cNvSpPr/>
          <p:nvPr/>
        </p:nvSpPr>
        <p:spPr>
          <a:xfrm>
            <a:off x="3964387" y="5699603"/>
            <a:ext cx="4402374" cy="41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835039" y="6509703"/>
            <a:ext cx="356961" cy="34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036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CustomShape 1"/>
          <p:cNvSpPr/>
          <p:nvPr/>
        </p:nvSpPr>
        <p:spPr>
          <a:xfrm>
            <a:off x="575732" y="441991"/>
            <a:ext cx="11250507" cy="25040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Mathématiques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</a:t>
            </a:r>
            <a:r>
              <a:rPr lang="fr-FR" sz="2800" spc="-1" dirty="0">
                <a:latin typeface="Arial"/>
              </a:rPr>
              <a:t>: renforcer et approfondir l’étude des thèmes : «</a:t>
            </a:r>
            <a:r>
              <a:rPr lang="fr-FR" sz="2800" b="1" spc="-1" dirty="0">
                <a:latin typeface="Arial"/>
              </a:rPr>
              <a:t>Algèbre</a:t>
            </a:r>
            <a:r>
              <a:rPr lang="fr-FR" sz="2800" spc="-1" dirty="0">
                <a:latin typeface="Arial"/>
              </a:rPr>
              <a:t>», «</a:t>
            </a:r>
            <a:r>
              <a:rPr lang="fr-FR" sz="2800" b="1" spc="-1" dirty="0">
                <a:latin typeface="Arial"/>
              </a:rPr>
              <a:t>Analyse</a:t>
            </a:r>
            <a:r>
              <a:rPr lang="fr-FR" sz="2800" spc="-1" dirty="0">
                <a:latin typeface="Arial"/>
              </a:rPr>
              <a:t> », «</a:t>
            </a:r>
            <a:r>
              <a:rPr lang="fr-FR" sz="2800" b="1" spc="-1" dirty="0">
                <a:latin typeface="Arial"/>
              </a:rPr>
              <a:t>Géométrie</a:t>
            </a:r>
            <a:r>
              <a:rPr lang="fr-FR" sz="2800" spc="-1" dirty="0">
                <a:latin typeface="Arial"/>
              </a:rPr>
              <a:t> », « </a:t>
            </a:r>
            <a:r>
              <a:rPr lang="fr-FR" sz="2800" b="1" spc="-1" dirty="0">
                <a:latin typeface="Arial"/>
              </a:rPr>
              <a:t>Probabilités et statistique</a:t>
            </a:r>
            <a:r>
              <a:rPr lang="fr-FR" sz="2800" spc="-1" dirty="0">
                <a:latin typeface="Arial"/>
              </a:rPr>
              <a:t> » et «</a:t>
            </a:r>
            <a:r>
              <a:rPr lang="fr-FR" sz="2800" b="1" spc="-1" dirty="0">
                <a:latin typeface="Arial"/>
              </a:rPr>
              <a:t>Algorithmique et programmation</a:t>
            </a:r>
            <a:r>
              <a:rPr lang="fr-FR" sz="2800" spc="-1" dirty="0">
                <a:latin typeface="Arial"/>
              </a:rPr>
              <a:t> ». </a:t>
            </a:r>
          </a:p>
          <a:p>
            <a:pPr algn="ctr">
              <a:lnSpc>
                <a:spcPct val="100000"/>
              </a:lnSpc>
            </a:pPr>
            <a:endParaRPr lang="fr-FR" sz="26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00" spc="-1" dirty="0">
              <a:latin typeface="Arial"/>
            </a:endParaRPr>
          </a:p>
        </p:txBody>
      </p:sp>
      <p:pic>
        <p:nvPicPr>
          <p:cNvPr id="2" name="Image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773722" y="3493477"/>
            <a:ext cx="1012873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Sciences, technologies, ingénierie et mathématiques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informatiques et industries du numérique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économiques et de gestion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07261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CustomShape 1"/>
          <p:cNvSpPr/>
          <p:nvPr/>
        </p:nvSpPr>
        <p:spPr>
          <a:xfrm>
            <a:off x="458328" y="441991"/>
            <a:ext cx="11367911" cy="26623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Physique-chimie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</a:t>
            </a:r>
            <a:r>
              <a:rPr lang="fr-FR" sz="2800" spc="-1" dirty="0">
                <a:latin typeface="Arial"/>
              </a:rPr>
              <a:t>: découvrir des notions en liens avec les thèmes "</a:t>
            </a:r>
            <a:r>
              <a:rPr lang="fr-FR" sz="2800" b="1" spc="-1" dirty="0">
                <a:latin typeface="Arial"/>
              </a:rPr>
              <a:t>Organisation et transformations de la matière</a:t>
            </a:r>
            <a:r>
              <a:rPr lang="fr-FR" sz="2800" spc="-1" dirty="0">
                <a:latin typeface="Arial"/>
              </a:rPr>
              <a:t>", "</a:t>
            </a:r>
            <a:r>
              <a:rPr lang="fr-FR" sz="2800" b="1" spc="-1" dirty="0">
                <a:latin typeface="Arial"/>
              </a:rPr>
              <a:t>Mouvement et interactions</a:t>
            </a:r>
            <a:r>
              <a:rPr lang="fr-FR" sz="2800" spc="-1" dirty="0">
                <a:latin typeface="Arial"/>
              </a:rPr>
              <a:t>", "</a:t>
            </a:r>
            <a:r>
              <a:rPr lang="fr-FR" sz="2800" b="1" spc="-1" dirty="0">
                <a:latin typeface="Arial"/>
              </a:rPr>
              <a:t>L'énergie : conversions et transferts</a:t>
            </a:r>
            <a:r>
              <a:rPr lang="fr-FR" sz="2800" spc="-1" dirty="0">
                <a:latin typeface="Arial"/>
              </a:rPr>
              <a:t>" et "</a:t>
            </a:r>
            <a:r>
              <a:rPr lang="fr-FR" sz="2800" b="1" spc="-1" dirty="0">
                <a:latin typeface="Arial"/>
              </a:rPr>
              <a:t>Ondes et signaux</a:t>
            </a:r>
            <a:r>
              <a:rPr lang="fr-FR" sz="2800" spc="-1" dirty="0">
                <a:latin typeface="Arial"/>
              </a:rPr>
              <a:t>".</a:t>
            </a: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</p:txBody>
      </p:sp>
      <p:pic>
        <p:nvPicPr>
          <p:cNvPr id="3" name="Image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5" name="ZoneTexte 4"/>
          <p:cNvSpPr txBox="1"/>
          <p:nvPr/>
        </p:nvSpPr>
        <p:spPr>
          <a:xfrm>
            <a:off x="773722" y="3493477"/>
            <a:ext cx="1012873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Sciences, technologies, ingénierie et mathématiques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Santé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du vivant et géosciences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991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CustomShape 1"/>
          <p:cNvSpPr/>
          <p:nvPr/>
        </p:nvSpPr>
        <p:spPr>
          <a:xfrm>
            <a:off x="411479" y="441991"/>
            <a:ext cx="11414760" cy="2328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Sciences de la vie et de la Terre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567"/>
              </a:spcBef>
            </a:pPr>
            <a:r>
              <a:rPr lang="fr-FR" sz="2800" b="1" u="sng" spc="-1" dirty="0">
                <a:latin typeface="Arial"/>
              </a:rPr>
              <a:t>Objectifs:</a:t>
            </a:r>
            <a:r>
              <a:rPr lang="fr-FR" sz="2800" spc="-1" dirty="0">
                <a:latin typeface="Arial"/>
              </a:rPr>
              <a:t> approfondir des notions en liens avec les thèmes suivants: « </a:t>
            </a:r>
            <a:r>
              <a:rPr lang="fr-FR" sz="2800" b="1" spc="-1" dirty="0">
                <a:latin typeface="Arial"/>
              </a:rPr>
              <a:t>La Terre, la vie et l’organisation du vivant</a:t>
            </a:r>
            <a:r>
              <a:rPr lang="fr-FR" sz="2800" spc="-1" dirty="0">
                <a:latin typeface="Arial"/>
              </a:rPr>
              <a:t> », « </a:t>
            </a:r>
            <a:r>
              <a:rPr lang="fr-FR" sz="2800" b="1" spc="-1" dirty="0">
                <a:latin typeface="Arial"/>
              </a:rPr>
              <a:t>Les enjeux planétaires contemporains </a:t>
            </a:r>
            <a:r>
              <a:rPr lang="fr-FR" sz="2800" spc="-1" dirty="0">
                <a:latin typeface="Arial"/>
              </a:rPr>
              <a:t>» et «</a:t>
            </a:r>
            <a:r>
              <a:rPr lang="fr-FR" sz="2800" b="1" spc="-1" dirty="0">
                <a:latin typeface="Arial"/>
              </a:rPr>
              <a:t> Le corps humain et la santé</a:t>
            </a:r>
            <a:r>
              <a:rPr lang="fr-FR" sz="2800" spc="-1" dirty="0">
                <a:latin typeface="Arial"/>
              </a:rPr>
              <a:t> ».</a:t>
            </a:r>
          </a:p>
          <a:p>
            <a:pPr algn="ctr">
              <a:lnSpc>
                <a:spcPct val="100000"/>
              </a:lnSpc>
            </a:pPr>
            <a:r>
              <a:rPr lang="fr-FR" sz="2400" spc="-1" dirty="0">
                <a:latin typeface="Arial"/>
              </a:rPr>
              <a:t> </a:t>
            </a:r>
          </a:p>
        </p:txBody>
      </p:sp>
      <p:pic>
        <p:nvPicPr>
          <p:cNvPr id="5" name="Imag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773722" y="3493477"/>
            <a:ext cx="101287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Santé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du vivant et géosciences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73621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CustomShape 1"/>
          <p:cNvSpPr/>
          <p:nvPr/>
        </p:nvSpPr>
        <p:spPr>
          <a:xfrm>
            <a:off x="640079" y="472769"/>
            <a:ext cx="11186160" cy="21939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Sciences de l’ingénieur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Objectifs:</a:t>
            </a:r>
            <a:r>
              <a:rPr lang="fr-FR" sz="2800" spc="-1" dirty="0">
                <a:latin typeface="Arial"/>
              </a:rPr>
              <a:t> découvrir les notions scientifiques et technologiques de la </a:t>
            </a:r>
            <a:r>
              <a:rPr lang="fr-FR" sz="2800" b="1" spc="-1" dirty="0">
                <a:latin typeface="Arial"/>
              </a:rPr>
              <a:t>mécanique</a:t>
            </a:r>
            <a:r>
              <a:rPr lang="fr-FR" sz="2800" spc="-1" dirty="0">
                <a:latin typeface="Arial"/>
              </a:rPr>
              <a:t>, de </a:t>
            </a:r>
            <a:r>
              <a:rPr lang="fr-FR" sz="2800" b="1" spc="-1" dirty="0">
                <a:latin typeface="Arial"/>
              </a:rPr>
              <a:t>l’électricité</a:t>
            </a:r>
            <a:r>
              <a:rPr lang="fr-FR" sz="2800" spc="-1" dirty="0">
                <a:latin typeface="Arial"/>
              </a:rPr>
              <a:t>, de </a:t>
            </a:r>
            <a:r>
              <a:rPr lang="fr-FR" sz="2800" b="1" spc="-1" dirty="0">
                <a:latin typeface="Arial"/>
              </a:rPr>
              <a:t>l’informatique</a:t>
            </a:r>
            <a:r>
              <a:rPr lang="fr-FR" sz="2800" spc="-1" dirty="0">
                <a:latin typeface="Arial"/>
              </a:rPr>
              <a:t> et du </a:t>
            </a:r>
            <a:r>
              <a:rPr lang="fr-FR" sz="2800" b="1" spc="-1" dirty="0">
                <a:latin typeface="Arial"/>
              </a:rPr>
              <a:t>numérique</a:t>
            </a:r>
            <a:r>
              <a:rPr lang="fr-FR" sz="2800" spc="-1" dirty="0">
                <a:latin typeface="Arial"/>
              </a:rPr>
              <a:t>. </a:t>
            </a: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400" spc="-1" dirty="0">
                <a:latin typeface="Arial"/>
              </a:rPr>
              <a:t>. </a:t>
            </a: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Sciences, technologies, ingénierie et mathématiques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informatiques et industries du numérique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6811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A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CustomShape 1"/>
          <p:cNvSpPr/>
          <p:nvPr/>
        </p:nvSpPr>
        <p:spPr>
          <a:xfrm>
            <a:off x="548639" y="472769"/>
            <a:ext cx="11277600" cy="26423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Numérique et sciences informatiques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Objectifs: </a:t>
            </a:r>
            <a:r>
              <a:rPr lang="fr-FR" sz="2800" spc="-1" dirty="0">
                <a:latin typeface="Arial"/>
              </a:rPr>
              <a:t>découvrir des notions en lien, entre autres, avec l’</a:t>
            </a:r>
            <a:r>
              <a:rPr lang="fr-FR" sz="2800" b="1" spc="-1" dirty="0">
                <a:latin typeface="Arial"/>
              </a:rPr>
              <a:t>histoire de l’informatique</a:t>
            </a:r>
            <a:r>
              <a:rPr lang="fr-FR" sz="2800" spc="-1" dirty="0">
                <a:latin typeface="Arial"/>
              </a:rPr>
              <a:t>, la </a:t>
            </a:r>
            <a:r>
              <a:rPr lang="fr-FR" sz="2800" b="1" spc="-1" dirty="0">
                <a:latin typeface="Arial"/>
              </a:rPr>
              <a:t>représentation et le traitement de données</a:t>
            </a:r>
            <a:r>
              <a:rPr lang="fr-FR" sz="2800" spc="-1" dirty="0">
                <a:latin typeface="Arial"/>
              </a:rPr>
              <a:t>, les </a:t>
            </a:r>
            <a:r>
              <a:rPr lang="fr-FR" sz="2800" b="1" spc="-1" dirty="0">
                <a:latin typeface="Arial"/>
              </a:rPr>
              <a:t>interactions homme-machine</a:t>
            </a:r>
            <a:r>
              <a:rPr lang="fr-FR" sz="2800" spc="-1" dirty="0">
                <a:latin typeface="Arial"/>
              </a:rPr>
              <a:t>, les </a:t>
            </a:r>
            <a:r>
              <a:rPr lang="fr-FR" sz="2800" b="1" spc="-1" dirty="0">
                <a:latin typeface="Arial"/>
              </a:rPr>
              <a:t>algorithmes</a:t>
            </a:r>
            <a:r>
              <a:rPr lang="fr-FR" sz="2800" spc="-1" dirty="0">
                <a:latin typeface="Arial"/>
              </a:rPr>
              <a:t>, le </a:t>
            </a:r>
            <a:r>
              <a:rPr lang="fr-FR" sz="2800" b="1" spc="-1" dirty="0">
                <a:latin typeface="Arial"/>
              </a:rPr>
              <a:t>langage et la programmation</a:t>
            </a:r>
            <a:r>
              <a:rPr lang="fr-FR" sz="2800" spc="-1" dirty="0">
                <a:latin typeface="Arial"/>
              </a:rPr>
              <a:t>. </a:t>
            </a: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Sciences, technologies, ingénierie et mathématiques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informatiques et industries du numérique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561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CustomShape 1"/>
          <p:cNvSpPr/>
          <p:nvPr/>
        </p:nvSpPr>
        <p:spPr>
          <a:xfrm>
            <a:off x="685799" y="522030"/>
            <a:ext cx="11140440" cy="23366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Sciences économiques et sociales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Objectifs:</a:t>
            </a:r>
            <a:r>
              <a:rPr lang="fr-FR" sz="2800" spc="-1" dirty="0">
                <a:latin typeface="Arial"/>
              </a:rPr>
              <a:t> renforcer et approfondir la maîtrise par les élèves des concepts, méthodes et problématiques essentiels de la </a:t>
            </a:r>
            <a:r>
              <a:rPr lang="fr-FR" sz="2800" b="1" spc="-1" dirty="0">
                <a:latin typeface="Arial"/>
              </a:rPr>
              <a:t>science économique</a:t>
            </a:r>
            <a:r>
              <a:rPr lang="fr-FR" sz="2800" spc="-1" dirty="0">
                <a:latin typeface="Arial"/>
              </a:rPr>
              <a:t>, de la </a:t>
            </a:r>
            <a:r>
              <a:rPr lang="fr-FR" sz="2800" b="1" spc="-1" dirty="0">
                <a:latin typeface="Arial"/>
              </a:rPr>
              <a:t>sociologie</a:t>
            </a:r>
            <a:r>
              <a:rPr lang="fr-FR" sz="2800" spc="-1" dirty="0">
                <a:latin typeface="Arial"/>
              </a:rPr>
              <a:t> et de la </a:t>
            </a:r>
            <a:r>
              <a:rPr lang="fr-FR" sz="2800" b="1" spc="-1" dirty="0">
                <a:latin typeface="Arial"/>
              </a:rPr>
              <a:t>science politique</a:t>
            </a:r>
            <a:r>
              <a:rPr lang="fr-FR" sz="2800" spc="-1" dirty="0">
                <a:latin typeface="Arial"/>
              </a:rPr>
              <a:t>. </a:t>
            </a: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humaines et sociales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économiques et de gestion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Droit et sciences politiques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12652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CD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CustomShape 1"/>
          <p:cNvSpPr/>
          <p:nvPr/>
        </p:nvSpPr>
        <p:spPr>
          <a:xfrm>
            <a:off x="746759" y="441991"/>
            <a:ext cx="11079480" cy="26775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Humanités, littérature et philosophie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  <a:ea typeface="Microsoft YaHei"/>
              </a:rPr>
              <a:t>Objectifs: </a:t>
            </a:r>
            <a:r>
              <a:rPr lang="fr-FR" sz="2800" spc="-1" dirty="0">
                <a:latin typeface="Arial"/>
                <a:ea typeface="Microsoft YaHei"/>
              </a:rPr>
              <a:t>affiner la </a:t>
            </a:r>
            <a:r>
              <a:rPr lang="fr-FR" sz="2800" b="1" spc="-1" dirty="0">
                <a:latin typeface="Arial"/>
                <a:ea typeface="Microsoft YaHei"/>
              </a:rPr>
              <a:t>pensée</a:t>
            </a:r>
            <a:r>
              <a:rPr lang="fr-FR" sz="2800" spc="-1" dirty="0">
                <a:latin typeface="Arial"/>
                <a:ea typeface="Microsoft YaHei"/>
              </a:rPr>
              <a:t> et développer la </a:t>
            </a:r>
            <a:r>
              <a:rPr lang="fr-FR" sz="2800" b="1" spc="-1" dirty="0">
                <a:latin typeface="Arial"/>
                <a:ea typeface="Microsoft YaHei"/>
              </a:rPr>
              <a:t>culture</a:t>
            </a:r>
            <a:r>
              <a:rPr lang="fr-FR" sz="2800" spc="-1" dirty="0">
                <a:latin typeface="Arial"/>
                <a:ea typeface="Microsoft YaHei"/>
              </a:rPr>
              <a:t> de l’élève. </a:t>
            </a:r>
            <a:endParaRPr lang="fr-FR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800" spc="-1" dirty="0">
                <a:latin typeface="Arial"/>
                <a:ea typeface="Microsoft YaHei"/>
              </a:rPr>
              <a:t>La spécialité propose l’</a:t>
            </a:r>
            <a:r>
              <a:rPr lang="fr-FR" sz="2800" b="1" spc="-1" dirty="0">
                <a:latin typeface="Arial"/>
                <a:ea typeface="Microsoft YaHei"/>
              </a:rPr>
              <a:t>étude de la littérature et de la philosophie de toutes les époques</a:t>
            </a:r>
            <a:r>
              <a:rPr lang="fr-FR" sz="2800" spc="-1" dirty="0">
                <a:latin typeface="Arial"/>
                <a:ea typeface="Microsoft YaHei"/>
              </a:rPr>
              <a:t> par la lecture et la découverte de nombreux </a:t>
            </a:r>
            <a:r>
              <a:rPr lang="fr-FR" sz="2800" b="1" spc="-1" dirty="0">
                <a:latin typeface="Arial"/>
                <a:ea typeface="Microsoft YaHei"/>
              </a:rPr>
              <a:t>textes</a:t>
            </a:r>
            <a:r>
              <a:rPr lang="fr-FR" sz="2800" spc="-1" dirty="0">
                <a:latin typeface="Arial"/>
                <a:ea typeface="Microsoft YaHei"/>
              </a:rPr>
              <a:t>. </a:t>
            </a:r>
            <a:endParaRPr lang="fr-FR" sz="2800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Lettres, langues et communication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humaines et sociales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Droit et sciences politiques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12039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CustomShape 1"/>
          <p:cNvSpPr/>
          <p:nvPr/>
        </p:nvSpPr>
        <p:spPr>
          <a:xfrm>
            <a:off x="807719" y="472769"/>
            <a:ext cx="11018520" cy="24923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Histoire-géographie, géopolitique et sciences politiques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Objectifs:</a:t>
            </a:r>
            <a:r>
              <a:rPr lang="fr-FR" sz="2800" spc="-1" dirty="0">
                <a:latin typeface="Arial"/>
              </a:rPr>
              <a:t> proposer des clés de compréhension du monde contemporain par l’étude de différents </a:t>
            </a:r>
            <a:r>
              <a:rPr lang="fr-FR" sz="2800" b="1" spc="-1" dirty="0">
                <a:latin typeface="Arial"/>
              </a:rPr>
              <a:t>enjeux politiques</a:t>
            </a:r>
            <a:r>
              <a:rPr lang="fr-FR" sz="2800" spc="-1" dirty="0">
                <a:latin typeface="Arial"/>
              </a:rPr>
              <a:t>, </a:t>
            </a:r>
            <a:r>
              <a:rPr lang="fr-FR" sz="2800" b="1" spc="-1" dirty="0">
                <a:latin typeface="Arial"/>
              </a:rPr>
              <a:t>sociaux</a:t>
            </a:r>
            <a:r>
              <a:rPr lang="fr-FR" sz="2800" spc="-1" dirty="0">
                <a:latin typeface="Arial"/>
              </a:rPr>
              <a:t> et </a:t>
            </a:r>
            <a:r>
              <a:rPr lang="fr-FR" sz="2800" b="1" spc="-1" dirty="0">
                <a:latin typeface="Arial"/>
              </a:rPr>
              <a:t>économiques majeurs</a:t>
            </a:r>
            <a:r>
              <a:rPr lang="fr-FR" sz="2800" spc="-1" dirty="0">
                <a:latin typeface="Arial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fr-FR" sz="2400" spc="-1" dirty="0">
                <a:latin typeface="Arial"/>
              </a:rPr>
              <a:t> </a:t>
            </a: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Sciences humaines et sociales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Droit et sciences politiques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19387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A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822959" y="522030"/>
            <a:ext cx="11003280" cy="242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3200" b="1" spc="-1" dirty="0">
                <a:latin typeface="Arial"/>
              </a:rPr>
              <a:t>Langues, littératures et cultures étrangères</a:t>
            </a:r>
            <a:endParaRPr lang="fr-FR" sz="3200" spc="-1" dirty="0">
              <a:latin typeface="Arial"/>
            </a:endParaRPr>
          </a:p>
          <a:p>
            <a:pPr algn="ctr">
              <a:spcBef>
                <a:spcPts val="1417"/>
              </a:spcBef>
            </a:pPr>
            <a:r>
              <a:rPr lang="fr-FR" sz="2800" b="1" u="sng" spc="-1" dirty="0">
                <a:latin typeface="Arial"/>
              </a:rPr>
              <a:t>Objectifs: </a:t>
            </a:r>
            <a:r>
              <a:rPr lang="fr-FR" sz="2800" spc="-1" dirty="0">
                <a:latin typeface="Arial"/>
              </a:rPr>
              <a:t> consolider la </a:t>
            </a:r>
            <a:r>
              <a:rPr lang="fr-FR" sz="2800" b="1" spc="-1" dirty="0">
                <a:latin typeface="Arial"/>
              </a:rPr>
              <a:t>maîtrise d’une langue vivante étrangère</a:t>
            </a:r>
            <a:r>
              <a:rPr lang="fr-FR" sz="2800" spc="-1" dirty="0">
                <a:latin typeface="Arial"/>
              </a:rPr>
              <a:t> (l’allemand, l’anglais, l’espagnol ou l’italien) et </a:t>
            </a:r>
            <a:r>
              <a:rPr lang="fr-FR" sz="2800" b="1" spc="-1" dirty="0">
                <a:latin typeface="Arial"/>
              </a:rPr>
              <a:t>acquérir une culture approfondie et diverse</a:t>
            </a:r>
            <a:r>
              <a:rPr lang="fr-FR" sz="2800" spc="-1" dirty="0">
                <a:latin typeface="Arial"/>
              </a:rPr>
              <a:t> relative à la langue étudiée. </a:t>
            </a:r>
          </a:p>
          <a:p>
            <a:pPr algn="ctr">
              <a:lnSpc>
                <a:spcPct val="100000"/>
              </a:lnSpc>
            </a:pPr>
            <a:endParaRPr lang="fr-FR" sz="2400" spc="-1" dirty="0">
              <a:latin typeface="Arial"/>
            </a:endParaRPr>
          </a:p>
        </p:txBody>
      </p:sp>
      <p:pic>
        <p:nvPicPr>
          <p:cNvPr id="4" name="Imag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26239" y="121920"/>
            <a:ext cx="263842" cy="3200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203963" y="72659"/>
            <a:ext cx="1671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voie générale 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773722" y="3493477"/>
            <a:ext cx="101287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u="sng" spc="-1" dirty="0">
                <a:latin typeface="Arial"/>
              </a:rPr>
              <a:t>Recommandé pour des études dans les secteurs :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Lettres, langues et communication</a:t>
            </a: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800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Droit et sciences politiques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82849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018283" cy="6801836"/>
          </a:xfrm>
          <a:prstGeom prst="rect">
            <a:avLst/>
          </a:prstGeom>
        </p:spPr>
      </p:pic>
      <p:sp>
        <p:nvSpPr>
          <p:cNvPr id="3" name="Rectangle 2">
            <a:hlinkClick r:id="rId3" action="ppaction://hlinksldjump"/>
          </p:cNvPr>
          <p:cNvSpPr/>
          <p:nvPr/>
        </p:nvSpPr>
        <p:spPr>
          <a:xfrm>
            <a:off x="10823067" y="0"/>
            <a:ext cx="136938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Après la 2</a:t>
            </a:r>
            <a:r>
              <a:rPr lang="fr-FR" sz="1200" b="1" baseline="30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nde</a:t>
            </a:r>
            <a:r>
              <a:rPr lang="fr-FR" sz="1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Rounded MT Bold" panose="020F07040305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76505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911" y="252236"/>
            <a:ext cx="10515600" cy="729897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/>
              <a:t>Calendrier de l’orientation: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378" y="1140178"/>
            <a:ext cx="11604977" cy="512515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fr-FR" b="1" u="sng" dirty="0" smtClean="0"/>
              <a:t>Novembre-janvier:</a:t>
            </a:r>
            <a:r>
              <a:rPr lang="fr-FR" b="1" dirty="0" smtClean="0"/>
              <a:t> </a:t>
            </a:r>
            <a:r>
              <a:rPr lang="fr-FR" b="1" dirty="0" smtClean="0"/>
              <a:t>INFORMATION et Intentions d’orientation</a:t>
            </a:r>
            <a:endParaRPr lang="fr-FR" b="1" u="sng" dirty="0" smtClean="0"/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Présentation des séries après la </a:t>
            </a:r>
            <a:r>
              <a:rPr lang="fr-FR" dirty="0" smtClean="0"/>
              <a:t>2</a:t>
            </a:r>
            <a:r>
              <a:rPr lang="fr-FR" baseline="30000" dirty="0" smtClean="0"/>
              <a:t>nde</a:t>
            </a:r>
            <a:r>
              <a:rPr lang="fr-FR" dirty="0" smtClean="0"/>
              <a:t> </a:t>
            </a:r>
            <a:r>
              <a:rPr lang="fr-FR" dirty="0" smtClean="0"/>
              <a:t>dans chaque classe, animée par les </a:t>
            </a:r>
            <a:r>
              <a:rPr lang="fr-FR" dirty="0" err="1"/>
              <a:t>P</a:t>
            </a:r>
            <a:r>
              <a:rPr lang="fr-FR" dirty="0" err="1" smtClean="0"/>
              <a:t>syEN</a:t>
            </a:r>
            <a:r>
              <a:rPr lang="fr-FR" dirty="0" smtClean="0"/>
              <a:t> </a:t>
            </a:r>
            <a:r>
              <a:rPr lang="fr-FR" dirty="0" smtClean="0"/>
              <a:t>en présence du(de la) professeur(e) principal(e</a:t>
            </a:r>
            <a:r>
              <a:rPr lang="fr-FR" dirty="0" smtClean="0"/>
              <a:t>)</a:t>
            </a:r>
            <a:endParaRPr lang="fr-FR" dirty="0" smtClean="0"/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Information </a:t>
            </a:r>
            <a:r>
              <a:rPr lang="fr-FR" dirty="0" smtClean="0"/>
              <a:t>aux familles, rencontres avec les </a:t>
            </a:r>
            <a:r>
              <a:rPr lang="fr-FR" dirty="0" smtClean="0"/>
              <a:t>familles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Janvier: saisie des intentions d’orientation provisoires</a:t>
            </a:r>
            <a:endParaRPr lang="fr-FR" dirty="0" smtClean="0"/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Fin janvier: Conseil </a:t>
            </a:r>
            <a:r>
              <a:rPr lang="fr-FR" dirty="0" smtClean="0"/>
              <a:t>de classe du premier </a:t>
            </a:r>
            <a:r>
              <a:rPr lang="fr-FR" dirty="0" smtClean="0"/>
              <a:t>semestre: retour des avis provisoires émis par le conseil de classe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RDV avec les familles des élèves ayant obtenu un avis défavorable aux vœux provisoires</a:t>
            </a:r>
          </a:p>
          <a:p>
            <a:pPr marL="0" indent="0" algn="ctr">
              <a:buNone/>
            </a:pPr>
            <a:endParaRPr lang="fr-FR" b="1" u="sng" dirty="0" smtClean="0"/>
          </a:p>
          <a:p>
            <a:pPr marL="0" indent="0" algn="ctr">
              <a:buNone/>
            </a:pPr>
            <a:r>
              <a:rPr lang="fr-FR" b="1" u="sng" dirty="0" smtClean="0"/>
              <a:t>Février-avril: choix des enseignements de spécialité et des filières</a:t>
            </a:r>
            <a:endParaRPr lang="fr-FR" b="1" u="sng" dirty="0" smtClean="0"/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Semaine </a:t>
            </a:r>
            <a:r>
              <a:rPr lang="fr-FR" dirty="0"/>
              <a:t>de l’orientation: quizz en orientation </a:t>
            </a:r>
            <a:r>
              <a:rPr lang="fr-FR" dirty="0" smtClean="0"/>
              <a:t>(CDI) et échanges avec le professeur en charge de l’AP (accompagnement </a:t>
            </a:r>
            <a:r>
              <a:rPr lang="fr-FR" dirty="0" smtClean="0"/>
              <a:t>personnalisé)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Stage et dossier passerelle vers une première professionnelle pour les </a:t>
            </a:r>
            <a:r>
              <a:rPr lang="fr-FR" dirty="0" err="1" smtClean="0"/>
              <a:t>léèves</a:t>
            </a:r>
            <a:r>
              <a:rPr lang="fr-FR" dirty="0" smtClean="0"/>
              <a:t> qui souhaitent se réorienter</a:t>
            </a:r>
          </a:p>
          <a:p>
            <a:pPr algn="just">
              <a:buFont typeface="Wingdings" pitchFamily="2" charset="2"/>
              <a:buChar char="§"/>
            </a:pPr>
            <a:endParaRPr lang="fr-FR" dirty="0" smtClean="0"/>
          </a:p>
          <a:p>
            <a:pPr marL="0" indent="0" algn="ctr">
              <a:buNone/>
            </a:pPr>
            <a:r>
              <a:rPr lang="fr-FR" b="1" u="sng" dirty="0" smtClean="0"/>
              <a:t>Mai-juin</a:t>
            </a:r>
            <a:r>
              <a:rPr lang="fr-FR" b="1" u="sng" dirty="0"/>
              <a:t>:</a:t>
            </a:r>
            <a:r>
              <a:rPr lang="fr-FR" b="1" dirty="0"/>
              <a:t> CHOIX DEFINITIFS</a:t>
            </a:r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Conseil </a:t>
            </a:r>
            <a:r>
              <a:rPr lang="fr-FR" dirty="0" smtClean="0"/>
              <a:t>de classe </a:t>
            </a:r>
            <a:r>
              <a:rPr lang="fr-FR" dirty="0" smtClean="0"/>
              <a:t>de début juin: </a:t>
            </a:r>
            <a:r>
              <a:rPr lang="fr-FR" dirty="0" smtClean="0"/>
              <a:t>les familles formulent les vœux , la voie générale avec quelles spécialités et/ou voie technologique pour quelle(s) série(s</a:t>
            </a:r>
            <a:r>
              <a:rPr lang="fr-FR" dirty="0" smtClean="0"/>
              <a:t>), ou bien une demande de passerelle vers la voie professionnelle.</a:t>
            </a:r>
            <a:endParaRPr lang="fr-FR" dirty="0" smtClean="0"/>
          </a:p>
          <a:p>
            <a:pPr algn="just">
              <a:buFont typeface="Wingdings" pitchFamily="2" charset="2"/>
              <a:buChar char="§"/>
            </a:pPr>
            <a:r>
              <a:rPr lang="fr-FR" dirty="0" smtClean="0"/>
              <a:t>Fin juin: fiche </a:t>
            </a:r>
            <a:r>
              <a:rPr lang="fr-FR" dirty="0" smtClean="0"/>
              <a:t>de dialogue et entretien avec le chef d’établissement en cas de désaccord</a:t>
            </a:r>
          </a:p>
          <a:p>
            <a:pPr>
              <a:buFont typeface="Wingdings" pitchFamily="2" charset="2"/>
              <a:buChar char="§"/>
            </a:pPr>
            <a:endParaRPr lang="fr-FR" dirty="0" smtClean="0"/>
          </a:p>
          <a:p>
            <a:pPr>
              <a:buFont typeface="Wingdings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580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dirty="0" smtClean="0"/>
              <a:t>Sites à consulter: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>
                <a:hlinkClick r:id="rId2"/>
              </a:rPr>
              <a:t>www.montesoro.net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hlinkClick r:id="rId3"/>
              </a:rPr>
              <a:t>www.secondes-premieres2022-2023.fr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hlinkClick r:id="rId4"/>
              </a:rPr>
              <a:t>www.horizons2021.fr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hlinkClick r:id="rId5"/>
              </a:rPr>
              <a:t>www.quandjepasselebac.fr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>
                <a:hlinkClick r:id="rId6"/>
              </a:rPr>
              <a:t>www.onisep.fr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 descr="Horizons 2021 - Choisir ses enseignements de spécialité en seconde - Google Chrome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t="12014" r="2847" b="7212"/>
          <a:stretch/>
        </p:blipFill>
        <p:spPr>
          <a:xfrm>
            <a:off x="6942667" y="1704622"/>
            <a:ext cx="4425246" cy="2020711"/>
          </a:xfrm>
          <a:prstGeom prst="rect">
            <a:avLst/>
          </a:prstGeom>
        </p:spPr>
      </p:pic>
      <p:pic>
        <p:nvPicPr>
          <p:cNvPr id="5" name="Picture 4" descr="Quand je passe le bac – Tous les conseils pour bien s'orienter au lycée et réussir son bac ! - Google Chrome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1" r="2407"/>
          <a:stretch/>
        </p:blipFill>
        <p:spPr>
          <a:xfrm>
            <a:off x="5964275" y="3826934"/>
            <a:ext cx="5381062" cy="263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438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3600" dirty="0"/>
              <a:t>Pour prendre rendez-vous avec les </a:t>
            </a:r>
            <a:r>
              <a:rPr lang="fr-FR" sz="3600" u="sng" dirty="0"/>
              <a:t>psychologues de l’éducation nationale</a:t>
            </a:r>
            <a:r>
              <a:rPr lang="fr-FR" sz="3600" dirty="0"/>
              <a:t> </a:t>
            </a:r>
            <a:r>
              <a:rPr lang="fr-FR" sz="3600" i="1" dirty="0"/>
              <a:t>(éducation, développement et orientation):</a:t>
            </a:r>
            <a:r>
              <a:rPr lang="fr-FR" i="1" dirty="0"/>
              <a:t/>
            </a:r>
            <a:br>
              <a:rPr lang="fr-FR" i="1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11" y="1825625"/>
            <a:ext cx="11695289" cy="4351338"/>
          </a:xfrm>
        </p:spPr>
        <p:txBody>
          <a:bodyPr/>
          <a:lstStyle/>
          <a:p>
            <a:pPr marL="0" indent="0">
              <a:buNone/>
            </a:pPr>
            <a:endParaRPr lang="fr-FR" i="1" dirty="0" smtClean="0"/>
          </a:p>
          <a:p>
            <a:pPr algn="just">
              <a:buFont typeface="Wingdings" pitchFamily="2" charset="2"/>
              <a:buChar char="Ø"/>
            </a:pPr>
            <a:r>
              <a:rPr lang="fr-FR" i="1" dirty="0" smtClean="0"/>
              <a:t> Auprès du(de la) </a:t>
            </a:r>
            <a:r>
              <a:rPr lang="fr-FR" b="1" i="1" dirty="0" smtClean="0"/>
              <a:t>professeur(e) principal(e)</a:t>
            </a:r>
            <a:r>
              <a:rPr lang="fr-FR" i="1" dirty="0" smtClean="0"/>
              <a:t> ou du(de la) </a:t>
            </a:r>
            <a:r>
              <a:rPr lang="fr-FR" b="1" i="1" dirty="0" smtClean="0"/>
              <a:t>CPE</a:t>
            </a:r>
          </a:p>
          <a:p>
            <a:pPr algn="just">
              <a:buFont typeface="Wingdings" pitchFamily="2" charset="2"/>
              <a:buChar char="Ø"/>
            </a:pPr>
            <a:r>
              <a:rPr lang="fr-FR" i="1" dirty="0"/>
              <a:t> </a:t>
            </a:r>
            <a:r>
              <a:rPr lang="fr-FR" i="1" dirty="0" smtClean="0"/>
              <a:t>Permanence au lycée de </a:t>
            </a:r>
            <a:r>
              <a:rPr lang="fr-FR" b="1" i="1" dirty="0" smtClean="0"/>
              <a:t>Mme NICOLINI </a:t>
            </a:r>
            <a:r>
              <a:rPr lang="fr-FR" i="1" dirty="0" smtClean="0"/>
              <a:t>(secondes 1, </a:t>
            </a:r>
            <a:r>
              <a:rPr lang="fr-FR" i="1" dirty="0" smtClean="0"/>
              <a:t>8, 9, 10, 11, 12</a:t>
            </a:r>
            <a:r>
              <a:rPr lang="fr-FR" i="1" dirty="0" smtClean="0"/>
              <a:t>): lundi </a:t>
            </a:r>
            <a:r>
              <a:rPr lang="fr-FR" i="1" dirty="0" smtClean="0"/>
              <a:t>toute la journée et </a:t>
            </a:r>
            <a:r>
              <a:rPr lang="fr-FR" i="1" dirty="0" smtClean="0"/>
              <a:t>vendredi</a:t>
            </a:r>
            <a:r>
              <a:rPr lang="fr-FR" i="1" dirty="0" smtClean="0"/>
              <a:t> </a:t>
            </a:r>
            <a:r>
              <a:rPr lang="fr-FR" i="1" dirty="0" smtClean="0"/>
              <a:t>matin</a:t>
            </a:r>
          </a:p>
          <a:p>
            <a:pPr algn="just">
              <a:buFont typeface="Wingdings" pitchFamily="2" charset="2"/>
              <a:buChar char="Ø"/>
            </a:pPr>
            <a:r>
              <a:rPr lang="fr-FR" i="1" dirty="0"/>
              <a:t> </a:t>
            </a:r>
            <a:r>
              <a:rPr lang="fr-FR" i="1" dirty="0" smtClean="0"/>
              <a:t>Permanence au lycée de </a:t>
            </a:r>
            <a:r>
              <a:rPr lang="fr-FR" b="1" i="1" dirty="0" smtClean="0"/>
              <a:t>Mme LAMY </a:t>
            </a:r>
            <a:r>
              <a:rPr lang="fr-FR" i="1" dirty="0" smtClean="0"/>
              <a:t>( secondes </a:t>
            </a:r>
            <a:r>
              <a:rPr lang="fr-FR" i="1" dirty="0" smtClean="0"/>
              <a:t>2, 3, 4, 5, 6, 7) : </a:t>
            </a:r>
            <a:r>
              <a:rPr lang="fr-FR" i="1" dirty="0" smtClean="0"/>
              <a:t>mardi après-midi et </a:t>
            </a:r>
            <a:r>
              <a:rPr lang="fr-FR" i="1" dirty="0" smtClean="0"/>
              <a:t>jeudi toute la journée</a:t>
            </a:r>
            <a:endParaRPr lang="fr-FR" i="1" dirty="0" smtClean="0"/>
          </a:p>
          <a:p>
            <a:pPr marL="0" indent="0">
              <a:buNone/>
            </a:pPr>
            <a:endParaRPr lang="fr-FR" i="1" dirty="0"/>
          </a:p>
          <a:p>
            <a:pPr marL="0" indent="0" algn="ctr">
              <a:buNone/>
            </a:pPr>
            <a:r>
              <a:rPr lang="fr-FR" sz="3600" b="1" i="1" dirty="0" smtClean="0"/>
              <a:t>A bientôt!</a:t>
            </a:r>
          </a:p>
          <a:p>
            <a:pPr marL="0" indent="0">
              <a:buNone/>
            </a:pP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0708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</TotalTime>
  <Words>1433</Words>
  <Application>Microsoft Office PowerPoint</Application>
  <PresentationFormat>Grand écran</PresentationFormat>
  <Paragraphs>346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1" baseType="lpstr">
      <vt:lpstr>Microsoft YaHei</vt:lpstr>
      <vt:lpstr>Arial</vt:lpstr>
      <vt:lpstr>Arial Rounded MT Bold</vt:lpstr>
      <vt:lpstr>Calibri</vt:lpstr>
      <vt:lpstr>Calibri Light</vt:lpstr>
      <vt:lpstr>Century Gothic</vt:lpstr>
      <vt:lpstr>Courier New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Calendrier de l’orientation:</vt:lpstr>
      <vt:lpstr>Sites à consulter:</vt:lpstr>
      <vt:lpstr>Pour prendre rendez-vous avec les psychologues de l’éducation nationale (éducation, développement et orientation): </vt:lpstr>
    </vt:vector>
  </TitlesOfParts>
  <Company>LPV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prof</dc:creator>
  <cp:lastModifiedBy>direction2</cp:lastModifiedBy>
  <cp:revision>98</cp:revision>
  <cp:lastPrinted>2019-02-19T10:02:43Z</cp:lastPrinted>
  <dcterms:created xsi:type="dcterms:W3CDTF">2019-01-10T14:04:41Z</dcterms:created>
  <dcterms:modified xsi:type="dcterms:W3CDTF">2023-01-05T16:50:03Z</dcterms:modified>
</cp:coreProperties>
</file>