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57" r:id="rId2"/>
    <p:sldId id="258" r:id="rId3"/>
    <p:sldId id="259" r:id="rId4"/>
    <p:sldId id="260" r:id="rId5"/>
    <p:sldId id="261" r:id="rId6"/>
    <p:sldId id="271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A8FF6"/>
    <a:srgbClr val="1B13B9"/>
    <a:srgbClr val="EAE9FD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044" autoAdjust="0"/>
    <p:restoredTop sz="93605" autoAdjust="0"/>
  </p:normalViewPr>
  <p:slideViewPr>
    <p:cSldViewPr snapToGrid="0">
      <p:cViewPr varScale="1">
        <p:scale>
          <a:sx n="68" d="100"/>
          <a:sy n="68" d="100"/>
        </p:scale>
        <p:origin x="-816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C7415F-7439-4D19-9B18-85F3ACFAEF3B}" type="datetimeFigureOut">
              <a:rPr lang="fr-FR" smtClean="0"/>
              <a:pPr/>
              <a:t>30/12/2021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BA6FEB-9C11-4E34-8F69-4C03619BEF49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6562959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BA6FEB-9C11-4E34-8F69-4C03619BEF49}" type="slidenum">
              <a:rPr lang="fr-FR" smtClean="0"/>
              <a:pPr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6040732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 bwMode="gray">
          <a:xfrm>
            <a:off x="0" y="6618000"/>
            <a:ext cx="240000" cy="240000"/>
          </a:xfr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33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fr-FR"/>
              <a:t>XX/XX/XXXX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 bwMode="gray">
          <a:xfrm>
            <a:off x="960000" y="5226529"/>
            <a:ext cx="4320000" cy="1200000"/>
          </a:xfrm>
        </p:spPr>
        <p:txBody>
          <a:bodyPr anchor="b" anchorCtr="0"/>
          <a:lstStyle>
            <a:lvl1pPr>
              <a:defRPr sz="1533"/>
            </a:lvl1pPr>
          </a:lstStyle>
          <a:p>
            <a:r>
              <a:rPr lang="fr-FR" dirty="0"/>
              <a:t>Intitulé de la direction </a:t>
            </a:r>
            <a:br>
              <a:rPr lang="fr-FR" dirty="0"/>
            </a:br>
            <a:r>
              <a:rPr lang="fr-FR" dirty="0"/>
              <a:t>ou de l’organisme rattaché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 bwMode="gray">
          <a:xfrm>
            <a:off x="0" y="6618000"/>
            <a:ext cx="240000" cy="240000"/>
          </a:xfr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33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fld id="{10C140CD-8AED-46FF-A9A2-77308F3F39AE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7" name="Titre 6"/>
          <p:cNvSpPr>
            <a:spLocks noGrp="1"/>
          </p:cNvSpPr>
          <p:nvPr>
            <p:ph type="title" hasCustomPrompt="1"/>
          </p:nvPr>
        </p:nvSpPr>
        <p:spPr bwMode="gray">
          <a:xfrm>
            <a:off x="0" y="0"/>
            <a:ext cx="240000" cy="240000"/>
          </a:xfr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33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fr-FR" dirty="0"/>
              <a:t>Titre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xmlns="" id="{CC9DF485-1DF0-5341-9B46-8B2B17FEB03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89557" y="134491"/>
            <a:ext cx="5222400" cy="5185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862892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re et sous-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 hasCustomPrompt="1"/>
          </p:nvPr>
        </p:nvSpPr>
        <p:spPr bwMode="gray">
          <a:xfrm>
            <a:off x="0" y="0"/>
            <a:ext cx="240000" cy="240000"/>
          </a:xfr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33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pPr algn="r"/>
            <a:r>
              <a:rPr lang="fr-FR" cap="all"/>
              <a:t>XX/XX/XXXX</a:t>
            </a:r>
            <a:endParaRPr lang="fr-FR" cap="all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/>
            </a:lvl1pPr>
          </a:lstStyle>
          <a:p>
            <a:r>
              <a:rPr lang="fr-FR" dirty="0"/>
              <a:t>Intitulé de la direction ou de l’organisme rattaché</a:t>
            </a:r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80000" y="3128061"/>
            <a:ext cx="11232000" cy="2769600"/>
          </a:xfrm>
        </p:spPr>
        <p:txBody>
          <a:bodyPr/>
          <a:lstStyle>
            <a:lvl1pPr>
              <a:lnSpc>
                <a:spcPct val="90000"/>
              </a:lnSpc>
              <a:spcAft>
                <a:spcPts val="0"/>
              </a:spcAft>
              <a:defRPr sz="4333" b="1" cap="all" baseline="0"/>
            </a:lvl1pPr>
            <a:lvl2pPr marL="0" indent="0">
              <a:spcBef>
                <a:spcPts val="667"/>
              </a:spcBef>
              <a:spcAft>
                <a:spcPts val="0"/>
              </a:spcAft>
              <a:buNone/>
              <a:defRPr sz="2467"/>
            </a:lvl2pPr>
          </a:lstStyle>
          <a:p>
            <a:pPr lvl="0"/>
            <a:r>
              <a:rPr lang="fr-FR" dirty="0"/>
              <a:t>Titre</a:t>
            </a:r>
          </a:p>
          <a:p>
            <a:pPr lvl="1"/>
            <a:r>
              <a:rPr lang="fr-FR" dirty="0"/>
              <a:t>Sous-titre</a:t>
            </a:r>
          </a:p>
        </p:txBody>
      </p:sp>
      <p:cxnSp>
        <p:nvCxnSpPr>
          <p:cNvPr id="12" name="Connecteur droit 11"/>
          <p:cNvCxnSpPr/>
          <p:nvPr userDrawn="1"/>
        </p:nvCxnSpPr>
        <p:spPr bwMode="gray">
          <a:xfrm>
            <a:off x="480000" y="6379200"/>
            <a:ext cx="11232000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Image 4">
            <a:extLst>
              <a:ext uri="{FF2B5EF4-FFF2-40B4-BE49-F238E27FC236}">
                <a16:creationId xmlns:a16="http://schemas.microsoft.com/office/drawing/2014/main" xmlns="" id="{23DB3E6D-2AD1-0E49-963F-E4B7028AA88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40001" y="164637"/>
            <a:ext cx="2643601" cy="2625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798273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479999" y="1200000"/>
            <a:ext cx="11232000" cy="960000"/>
          </a:xfrm>
        </p:spPr>
        <p:txBody>
          <a:bodyPr/>
          <a:lstStyle>
            <a:lvl1pPr>
              <a:defRPr/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pPr algn="r"/>
            <a:r>
              <a:rPr lang="fr-FR" cap="all"/>
              <a:t>XX/XX/XXXX</a:t>
            </a:r>
            <a:endParaRPr lang="fr-FR" cap="all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/>
            </a:lvl1pPr>
          </a:lstStyle>
          <a:p>
            <a:r>
              <a:rPr lang="fr-FR" dirty="0"/>
              <a:t>Intitulé de la direction ou de l’organisme rattaché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79997" y="2522624"/>
            <a:ext cx="3360000" cy="3374400"/>
          </a:xfrm>
        </p:spPr>
        <p:txBody>
          <a:bodyPr/>
          <a:lstStyle>
            <a:lvl1pPr marL="191995" indent="-191995">
              <a:spcBef>
                <a:spcPts val="533"/>
              </a:spcBef>
              <a:spcAft>
                <a:spcPts val="1067"/>
              </a:spcAft>
              <a:buFont typeface="+mj-lt"/>
              <a:buAutoNum type="arabicPeriod"/>
              <a:defRPr b="1"/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Titre de la partie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9" name="Espace réservé du texte 7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416000" y="2524800"/>
            <a:ext cx="3360000" cy="3374400"/>
          </a:xfrm>
        </p:spPr>
        <p:txBody>
          <a:bodyPr/>
          <a:lstStyle>
            <a:lvl1pPr marL="191995" indent="-191995">
              <a:spcBef>
                <a:spcPts val="533"/>
              </a:spcBef>
              <a:spcAft>
                <a:spcPts val="1067"/>
              </a:spcAft>
              <a:buFont typeface="+mj-lt"/>
              <a:buAutoNum type="arabicPeriod"/>
              <a:defRPr b="1"/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Titre de la partie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0" name="Espace réservé du texte 7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8351999" y="2524800"/>
            <a:ext cx="3360000" cy="3374400"/>
          </a:xfrm>
        </p:spPr>
        <p:txBody>
          <a:bodyPr/>
          <a:lstStyle>
            <a:lvl1pPr marL="191995" indent="-191995">
              <a:spcBef>
                <a:spcPts val="533"/>
              </a:spcBef>
              <a:spcAft>
                <a:spcPts val="1067"/>
              </a:spcAft>
              <a:buFont typeface="+mj-lt"/>
              <a:buAutoNum type="arabicPeriod"/>
              <a:defRPr b="1"/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Titre de la partie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xmlns="" val="7611819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pour une image  7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1412776"/>
            <a:ext cx="12192000" cy="5446424"/>
          </a:xfrm>
          <a:solidFill>
            <a:schemeClr val="bg1">
              <a:lumMod val="85000"/>
            </a:schemeClr>
          </a:solidFill>
        </p:spPr>
        <p:txBody>
          <a:bodyPr tIns="1080000" anchor="ctr" anchorCtr="0"/>
          <a:lstStyle>
            <a:lvl1pPr algn="ctr">
              <a:defRPr cap="all" baseline="0"/>
            </a:lvl1pPr>
          </a:lstStyle>
          <a:p>
            <a:r>
              <a:rPr lang="fr-FR" dirty="0"/>
              <a:t>Sélectionner l’icône pour insérer une image, </a:t>
            </a:r>
            <a:br>
              <a:rPr lang="fr-FR" dirty="0"/>
            </a:br>
            <a:r>
              <a:rPr lang="fr-FR" dirty="0"/>
              <a:t>puis disposer l’image en arrière plan </a:t>
            </a:r>
            <a:br>
              <a:rPr lang="fr-FR" dirty="0"/>
            </a:br>
            <a:r>
              <a:rPr lang="fr-FR" dirty="0"/>
              <a:t>(Sélectionner l’image avec le bouton droit de la souris / </a:t>
            </a:r>
            <a:br>
              <a:rPr lang="fr-FR" dirty="0"/>
            </a:br>
            <a:r>
              <a:rPr lang="fr-FR" dirty="0"/>
              <a:t>Mettre à l’arrière plan)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479999" y="984000"/>
            <a:ext cx="11232000" cy="5395200"/>
          </a:xfrm>
          <a:custGeom>
            <a:avLst/>
            <a:gdLst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8424000 w 8424000"/>
              <a:gd name="connsiteY2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8424000 w 8424000"/>
              <a:gd name="connsiteY2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424000" h="4046400" stroke="0" extrusionOk="0">
                <a:moveTo>
                  <a:pt x="8424000" y="4046400"/>
                </a:moveTo>
                <a:lnTo>
                  <a:pt x="0" y="4046360"/>
                </a:lnTo>
                <a:lnTo>
                  <a:pt x="0" y="40"/>
                </a:lnTo>
                <a:cubicBezTo>
                  <a:pt x="0" y="18"/>
                  <a:pt x="3771553" y="0"/>
                  <a:pt x="8424000" y="0"/>
                </a:cubicBezTo>
                <a:lnTo>
                  <a:pt x="8424000" y="4046400"/>
                </a:lnTo>
                <a:close/>
              </a:path>
              <a:path w="8424000" h="4046400" fill="none">
                <a:moveTo>
                  <a:pt x="8424000" y="4046400"/>
                </a:moveTo>
                <a:lnTo>
                  <a:pt x="0" y="4046360"/>
                </a:lnTo>
              </a:path>
            </a:pathLst>
          </a:custGeom>
          <a:ln w="10160">
            <a:solidFill>
              <a:schemeClr val="tx1"/>
            </a:solidFill>
          </a:ln>
        </p:spPr>
        <p:txBody>
          <a:bodyPr lIns="0" bIns="360000" anchor="ctr" anchorCtr="0"/>
          <a:lstStyle>
            <a:lvl1pPr marL="527987" indent="-527987">
              <a:buFont typeface="+mj-lt"/>
              <a:buAutoNum type="arabicPeriod"/>
              <a:defRPr sz="4333"/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pPr algn="r"/>
            <a:r>
              <a:rPr lang="fr-FR" cap="all"/>
              <a:t>XX/XX/XXXX</a:t>
            </a:r>
            <a:endParaRPr lang="fr-FR" cap="all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/>
            </a:lvl1pPr>
          </a:lstStyle>
          <a:p>
            <a:r>
              <a:rPr lang="fr-FR" dirty="0"/>
              <a:t>Intitulé de la direction ou de l’organisme rattaché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15603705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textes 3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479999" y="1200000"/>
            <a:ext cx="11232000" cy="960000"/>
          </a:xfrm>
        </p:spPr>
        <p:txBody>
          <a:bodyPr/>
          <a:lstStyle>
            <a:lvl1pPr>
              <a:defRPr/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pPr algn="r"/>
            <a:r>
              <a:rPr lang="fr-FR" cap="all"/>
              <a:t>XX/XX/XXXX</a:t>
            </a:r>
            <a:endParaRPr lang="fr-FR" cap="all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/>
            </a:lvl1pPr>
          </a:lstStyle>
          <a:p>
            <a:r>
              <a:rPr lang="fr-FR" dirty="0"/>
              <a:t>Intitulé de la direction ou de l’organisme rattaché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416000" y="240000"/>
            <a:ext cx="7296000" cy="480000"/>
          </a:xfrm>
        </p:spPr>
        <p:txBody>
          <a:bodyPr/>
          <a:lstStyle>
            <a:lvl1pPr marL="143996" indent="-143996" algn="r">
              <a:spcAft>
                <a:spcPts val="0"/>
              </a:spcAft>
              <a:buFont typeface="+mj-lt"/>
              <a:buAutoNum type="arabicPeriod"/>
              <a:defRPr sz="1000" b="1"/>
            </a:lvl1pPr>
            <a:lvl2pPr marL="143996" indent="-143996" algn="r"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  <a:defRPr sz="1000"/>
            </a:lvl2pPr>
          </a:lstStyle>
          <a:p>
            <a:pPr lvl="0"/>
            <a:r>
              <a:rPr lang="fr-FR" dirty="0"/>
              <a:t>Titre</a:t>
            </a:r>
          </a:p>
          <a:p>
            <a:pPr lvl="1"/>
            <a:r>
              <a:rPr lang="fr-FR" dirty="0"/>
              <a:t>Sous-titre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79999" y="2448000"/>
            <a:ext cx="3360000" cy="34320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3" name="Espace réservé du texte 11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4416000" y="2448000"/>
            <a:ext cx="3360000" cy="34320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4" name="Espace réservé du texte 11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8352000" y="2448000"/>
            <a:ext cx="3360000" cy="34320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</p:spTree>
    <p:extLst>
      <p:ext uri="{BB962C8B-B14F-4D97-AF65-F5344CB8AC3E}">
        <p14:creationId xmlns:p14="http://schemas.microsoft.com/office/powerpoint/2010/main" xmlns="" val="31958929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 hasCustomPrompt="1"/>
          </p:nvPr>
        </p:nvSpPr>
        <p:spPr bwMode="gray">
          <a:xfrm>
            <a:off x="479999" y="1200000"/>
            <a:ext cx="11232000" cy="960000"/>
          </a:xfrm>
        </p:spPr>
        <p:txBody>
          <a:bodyPr/>
          <a:lstStyle/>
          <a:p>
            <a:r>
              <a:rPr lang="fr-FR" noProof="0" dirty="0"/>
              <a:t>Titre</a:t>
            </a:r>
            <a:endParaRPr lang="fr-FR" dirty="0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pPr algn="r"/>
            <a:r>
              <a:rPr lang="fr-FR" cap="all"/>
              <a:t>XX/XX/XXXX</a:t>
            </a:r>
            <a:endParaRPr lang="fr-FR" cap="all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/>
            </a:lvl1pPr>
          </a:lstStyle>
          <a:p>
            <a:r>
              <a:rPr lang="fr-FR" dirty="0"/>
              <a:t>Intitulé de la direction ou de l’organisme rattaché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9" name="Espace réservé du contenu 8"/>
          <p:cNvSpPr>
            <a:spLocks noGrp="1"/>
          </p:cNvSpPr>
          <p:nvPr>
            <p:ph sz="quarter" idx="14" hasCustomPrompt="1"/>
          </p:nvPr>
        </p:nvSpPr>
        <p:spPr bwMode="gray">
          <a:xfrm>
            <a:off x="479997" y="2448000"/>
            <a:ext cx="11232000" cy="34320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5" name="Espace réservé du texte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416000" y="240000"/>
            <a:ext cx="7296000" cy="480000"/>
          </a:xfrm>
        </p:spPr>
        <p:txBody>
          <a:bodyPr/>
          <a:lstStyle>
            <a:lvl1pPr marL="143996" indent="-143996" algn="r">
              <a:spcAft>
                <a:spcPts val="0"/>
              </a:spcAft>
              <a:buFont typeface="+mj-lt"/>
              <a:buAutoNum type="arabicPeriod"/>
              <a:defRPr sz="1000" b="1"/>
            </a:lvl1pPr>
            <a:lvl2pPr marL="143996" indent="-143996" algn="r"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  <a:defRPr sz="1000"/>
            </a:lvl2pPr>
          </a:lstStyle>
          <a:p>
            <a:pPr lvl="0"/>
            <a:r>
              <a:rPr lang="fr-FR" dirty="0"/>
              <a:t>Titre</a:t>
            </a:r>
          </a:p>
          <a:p>
            <a:pPr lvl="1"/>
            <a:r>
              <a:rPr lang="fr-FR" dirty="0"/>
              <a:t>Sous-titre</a:t>
            </a:r>
          </a:p>
        </p:txBody>
      </p:sp>
    </p:spTree>
    <p:extLst>
      <p:ext uri="{BB962C8B-B14F-4D97-AF65-F5344CB8AC3E}">
        <p14:creationId xmlns:p14="http://schemas.microsoft.com/office/powerpoint/2010/main" xmlns="" val="10206270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 bwMode="gray">
          <a:xfrm>
            <a:off x="479999" y="1200000"/>
            <a:ext cx="11232000" cy="96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fr-FR" noProof="0" dirty="0"/>
              <a:t>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 bwMode="gray">
          <a:xfrm>
            <a:off x="479999" y="2448000"/>
            <a:ext cx="11232000" cy="3432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  <a:p>
            <a:pPr lvl="2"/>
            <a:r>
              <a:rPr lang="fr-FR" noProof="0" dirty="0"/>
              <a:t>Texte de niveau 3</a:t>
            </a:r>
          </a:p>
          <a:p>
            <a:pPr lvl="3"/>
            <a:r>
              <a:rPr lang="fr-FR" noProof="0" dirty="0"/>
              <a:t>Texte de niveau 4</a:t>
            </a:r>
          </a:p>
          <a:p>
            <a:pPr lvl="4"/>
            <a:r>
              <a:rPr lang="fr-FR" noProof="0" dirty="0"/>
              <a:t>Texte de niveau 5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 bwMode="gray">
          <a:xfrm>
            <a:off x="10152000" y="6378000"/>
            <a:ext cx="1560000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ctr">
              <a:defRPr sz="1000" b="1">
                <a:solidFill>
                  <a:schemeClr val="tx1"/>
                </a:solidFill>
              </a:defRPr>
            </a:lvl1pPr>
          </a:lstStyle>
          <a:p>
            <a:pPr algn="r"/>
            <a:r>
              <a:rPr lang="fr-FR" cap="all"/>
              <a:t>XX/XX/XXXX</a:t>
            </a:r>
            <a:endParaRPr lang="fr-FR" cap="all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 bwMode="gray">
          <a:xfrm>
            <a:off x="480000" y="6378000"/>
            <a:ext cx="7872000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Intitulé de la direction ou de l’organisme rattaché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 bwMode="gray">
          <a:xfrm>
            <a:off x="8352000" y="6378000"/>
            <a:ext cx="1800000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 userDrawn="1"/>
        </p:nvCxnSpPr>
        <p:spPr bwMode="gray">
          <a:xfrm>
            <a:off x="480000" y="6379200"/>
            <a:ext cx="11232000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Image 7">
            <a:extLst>
              <a:ext uri="{FF2B5EF4-FFF2-40B4-BE49-F238E27FC236}">
                <a16:creationId xmlns:a16="http://schemas.microsoft.com/office/drawing/2014/main" xmlns="" id="{8EA4463B-84D0-EC4C-A81F-2D75E03D7B39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/>
          <a:stretch>
            <a:fillRect/>
          </a:stretch>
        </p:blipFill>
        <p:spPr>
          <a:xfrm>
            <a:off x="431371" y="144000"/>
            <a:ext cx="912000" cy="9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46903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hf hdr="0"/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3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1219170" rtl="0" eaLnBrk="1" latinLnBrk="0" hangingPunct="1">
        <a:lnSpc>
          <a:spcPct val="100000"/>
        </a:lnSpc>
        <a:spcBef>
          <a:spcPts val="0"/>
        </a:spcBef>
        <a:spcAft>
          <a:spcPts val="667"/>
        </a:spcAft>
        <a:buFont typeface="Arial" pitchFamily="34" charset="0"/>
        <a:buNone/>
        <a:defRPr sz="1400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335992" indent="-95998" algn="l" defTabSz="1219170" rtl="0" eaLnBrk="1" latinLnBrk="0" hangingPunct="1">
        <a:lnSpc>
          <a:spcPct val="100000"/>
        </a:lnSpc>
        <a:spcBef>
          <a:spcPts val="800"/>
        </a:spcBef>
        <a:spcAft>
          <a:spcPts val="800"/>
        </a:spcAft>
        <a:buFont typeface="Arial" pitchFamily="34" charset="0"/>
        <a:buChar char="•"/>
        <a:defRPr sz="1267" kern="1200">
          <a:solidFill>
            <a:schemeClr val="tx1"/>
          </a:solidFill>
          <a:latin typeface="+mn-lt"/>
          <a:ea typeface="+mn-ea"/>
          <a:cs typeface="+mn-cs"/>
        </a:defRPr>
      </a:lvl2pPr>
      <a:lvl3pPr marL="575986" indent="-95998" algn="l" defTabSz="1219170" rtl="0" eaLnBrk="1" latinLnBrk="0" hangingPunct="1">
        <a:lnSpc>
          <a:spcPct val="100000"/>
        </a:lnSpc>
        <a:spcBef>
          <a:spcPts val="133"/>
        </a:spcBef>
        <a:spcAft>
          <a:spcPts val="133"/>
        </a:spcAft>
        <a:buSzPct val="100000"/>
        <a:buFont typeface="Arial" pitchFamily="34" charset="0"/>
        <a:buChar char="•"/>
        <a:defRPr sz="1133" kern="1200">
          <a:solidFill>
            <a:schemeClr val="tx1"/>
          </a:solidFill>
          <a:latin typeface="+mn-lt"/>
          <a:ea typeface="+mn-ea"/>
          <a:cs typeface="+mn-cs"/>
        </a:defRPr>
      </a:lvl3pPr>
      <a:lvl4pPr marL="815980" indent="-95998" algn="l" defTabSz="1219170" rtl="0" eaLnBrk="1" latinLnBrk="0" hangingPunct="1">
        <a:lnSpc>
          <a:spcPct val="100000"/>
        </a:lnSpc>
        <a:spcBef>
          <a:spcPts val="133"/>
        </a:spcBef>
        <a:spcAft>
          <a:spcPts val="133"/>
        </a:spcAft>
        <a:buSzPct val="100000"/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4pPr>
      <a:lvl5pPr marL="1103972" indent="-95998" algn="l" defTabSz="1219170" rtl="0" eaLnBrk="1" latinLnBrk="0" hangingPunct="1">
        <a:lnSpc>
          <a:spcPct val="100000"/>
        </a:lnSpc>
        <a:spcBef>
          <a:spcPts val="133"/>
        </a:spcBef>
        <a:spcAft>
          <a:spcPts val="133"/>
        </a:spcAft>
        <a:buSzPct val="100000"/>
        <a:buFont typeface="Arial" pitchFamily="34" charset="0"/>
        <a:buChar char="•"/>
        <a:defRPr sz="933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 smtClean="0"/>
              <a:t>LE Service en ligne orientation</a:t>
            </a:r>
            <a:endParaRPr lang="fr-FR" dirty="0"/>
          </a:p>
          <a:p>
            <a:pPr lvl="1"/>
            <a:r>
              <a:rPr lang="fr-FR" sz="3733" b="1" dirty="0"/>
              <a:t>Les 4 étapes à suivre </a:t>
            </a:r>
            <a:r>
              <a:rPr lang="fr-FR" sz="3600" b="1" dirty="0"/>
              <a:t>en ligne </a:t>
            </a:r>
            <a:r>
              <a:rPr lang="fr-FR" sz="3733" b="1" dirty="0"/>
              <a:t>pour demander une voie d’orientation après </a:t>
            </a:r>
            <a:r>
              <a:rPr lang="fr-FR" sz="4000" b="1" dirty="0" smtClean="0"/>
              <a:t>la </a:t>
            </a:r>
            <a:r>
              <a:rPr lang="fr-FR" sz="4000" b="1" dirty="0"/>
              <a:t>2</a:t>
            </a:r>
            <a:r>
              <a:rPr lang="fr-FR" sz="4000" b="1" baseline="30000" dirty="0"/>
              <a:t>de</a:t>
            </a:r>
          </a:p>
          <a:p>
            <a:pPr lvl="1"/>
            <a:endParaRPr lang="fr-FR" sz="3733" b="1" baseline="30000" dirty="0"/>
          </a:p>
          <a:p>
            <a:pPr lvl="1"/>
            <a:endParaRPr lang="fr-FR" dirty="0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defTabSz="1219170"/>
            <a:r>
              <a:rPr lang="fr-FR" cap="all" dirty="0">
                <a:solidFill>
                  <a:srgbClr val="000000"/>
                </a:solidFill>
                <a:latin typeface="Arial"/>
              </a:rPr>
              <a:t>2021-2022</a:t>
            </a:r>
          </a:p>
        </p:txBody>
      </p:sp>
    </p:spTree>
    <p:extLst>
      <p:ext uri="{BB962C8B-B14F-4D97-AF65-F5344CB8AC3E}">
        <p14:creationId xmlns:p14="http://schemas.microsoft.com/office/powerpoint/2010/main" xmlns="" val="1165227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1343608"/>
            <a:ext cx="12192000" cy="5514392"/>
          </a:xfrm>
          <a:prstGeom prst="rect">
            <a:avLst/>
          </a:prstGeom>
          <a:solidFill>
            <a:srgbClr val="6A8F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256063" y="722743"/>
            <a:ext cx="11232000" cy="5395200"/>
          </a:xfrm>
        </p:spPr>
        <p:txBody>
          <a:bodyPr/>
          <a:lstStyle/>
          <a:p>
            <a:r>
              <a:rPr lang="fr-FR" dirty="0" smtClean="0"/>
              <a:t>Connexion au service en ligne Orientation dans le portail Scolarité Services</a:t>
            </a:r>
            <a:br>
              <a:rPr lang="fr-FR" dirty="0" smtClean="0"/>
            </a:br>
            <a:r>
              <a:rPr lang="fr-FR" dirty="0"/>
              <a:t/>
            </a:r>
            <a:br>
              <a:rPr lang="fr-FR" dirty="0"/>
            </a:br>
            <a:r>
              <a:rPr lang="fr-FR" sz="2133" dirty="0"/>
              <a:t>compatible avec tous types de supports, tablettes, smartphones, ordinateurs</a:t>
            </a:r>
            <a:r>
              <a:rPr lang="fr-FR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xmlns="" val="2874932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>
          <a:xfrm>
            <a:off x="1534450" y="529612"/>
            <a:ext cx="10657551" cy="960000"/>
          </a:xfrm>
        </p:spPr>
        <p:txBody>
          <a:bodyPr/>
          <a:lstStyle/>
          <a:p>
            <a:r>
              <a:rPr lang="fr-FR" sz="2000" dirty="0"/>
              <a:t>Connexion au portail Scolarité s</a:t>
            </a:r>
            <a:r>
              <a:rPr lang="fr-FR" sz="2000" dirty="0" smtClean="0"/>
              <a:t>ervices </a:t>
            </a:r>
            <a:r>
              <a:rPr lang="fr-FR" sz="2000" dirty="0"/>
              <a:t>avec mon compte </a:t>
            </a:r>
            <a:r>
              <a:rPr lang="fr-FR" sz="2000" dirty="0" err="1"/>
              <a:t>Educonnect</a:t>
            </a:r>
            <a:r>
              <a:rPr lang="fr-FR" sz="2800" dirty="0"/>
              <a:t/>
            </a:r>
            <a:br>
              <a:rPr lang="fr-FR" sz="2800" dirty="0"/>
            </a:br>
            <a:endParaRPr lang="fr-FR" sz="2800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14" t="3558" r="1333" b="13446"/>
          <a:stretch/>
        </p:blipFill>
        <p:spPr>
          <a:xfrm>
            <a:off x="1784463" y="1212813"/>
            <a:ext cx="9493136" cy="355784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Rectangle 1"/>
          <p:cNvSpPr/>
          <p:nvPr/>
        </p:nvSpPr>
        <p:spPr>
          <a:xfrm>
            <a:off x="2089571" y="4955822"/>
            <a:ext cx="8882919" cy="1591733"/>
          </a:xfrm>
          <a:prstGeom prst="rect">
            <a:avLst/>
          </a:prstGeom>
          <a:solidFill>
            <a:schemeClr val="bg1"/>
          </a:solidFill>
          <a:ln>
            <a:solidFill>
              <a:srgbClr val="1B13B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219170"/>
            <a:endParaRPr lang="fr-FR" b="1" dirty="0" smtClean="0">
              <a:solidFill>
                <a:srgbClr val="000000"/>
              </a:solidFill>
            </a:endParaRPr>
          </a:p>
          <a:p>
            <a:pPr defTabSz="1219170"/>
            <a:r>
              <a:rPr lang="fr-FR" b="1" dirty="0" smtClean="0">
                <a:solidFill>
                  <a:srgbClr val="000000"/>
                </a:solidFill>
              </a:rPr>
              <a:t>le </a:t>
            </a:r>
            <a:r>
              <a:rPr lang="fr-FR" b="1" dirty="0">
                <a:solidFill>
                  <a:srgbClr val="000000"/>
                </a:solidFill>
              </a:rPr>
              <a:t>compte d’un représentant légal </a:t>
            </a:r>
            <a:r>
              <a:rPr lang="fr-FR" dirty="0">
                <a:solidFill>
                  <a:srgbClr val="000000"/>
                </a:solidFill>
              </a:rPr>
              <a:t>permet de saisir les intentions d’orientation et d’accuser réception de l’avis donné par le conseil de classe </a:t>
            </a:r>
            <a:r>
              <a:rPr lang="fr-FR" dirty="0" smtClean="0">
                <a:solidFill>
                  <a:srgbClr val="000000"/>
                </a:solidFill>
              </a:rPr>
              <a:t>;</a:t>
            </a:r>
          </a:p>
          <a:p>
            <a:pPr defTabSz="1219170"/>
            <a:endParaRPr lang="fr-FR" dirty="0">
              <a:solidFill>
                <a:srgbClr val="000000"/>
              </a:solidFill>
            </a:endParaRPr>
          </a:p>
          <a:p>
            <a:pPr defTabSz="1219170"/>
            <a:r>
              <a:rPr lang="fr-FR" b="1" dirty="0">
                <a:solidFill>
                  <a:srgbClr val="000000"/>
                </a:solidFill>
              </a:rPr>
              <a:t>le compte d’un élève </a:t>
            </a:r>
            <a:r>
              <a:rPr lang="fr-FR" dirty="0">
                <a:solidFill>
                  <a:srgbClr val="000000"/>
                </a:solidFill>
              </a:rPr>
              <a:t>permet uniquement de consulter les saisies effectuées par le représentant légal.</a:t>
            </a:r>
          </a:p>
          <a:p>
            <a:pPr defTabSz="1219170"/>
            <a:endParaRPr lang="fr-FR" sz="2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66942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15369" y="353433"/>
            <a:ext cx="9297698" cy="593490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Rectangle 4"/>
          <p:cNvSpPr/>
          <p:nvPr/>
        </p:nvSpPr>
        <p:spPr>
          <a:xfrm>
            <a:off x="538067" y="3808521"/>
            <a:ext cx="4886189" cy="1287262"/>
          </a:xfrm>
          <a:prstGeom prst="rect">
            <a:avLst/>
          </a:prstGeom>
          <a:solidFill>
            <a:schemeClr val="bg1"/>
          </a:solidFill>
          <a:ln>
            <a:solidFill>
              <a:srgbClr val="1B13B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b="1" dirty="0" smtClean="0">
                <a:solidFill>
                  <a:schemeClr val="tx1"/>
                </a:solidFill>
              </a:rPr>
              <a:t>Accès avec </a:t>
            </a:r>
            <a:r>
              <a:rPr lang="fr-FR" b="1" dirty="0">
                <a:solidFill>
                  <a:schemeClr val="tx1"/>
                </a:solidFill>
              </a:rPr>
              <a:t>l’identifiant et le mot de passe de </a:t>
            </a:r>
            <a:r>
              <a:rPr lang="fr-FR" b="1" dirty="0" smtClean="0">
                <a:solidFill>
                  <a:schemeClr val="tx1"/>
                </a:solidFill>
              </a:rPr>
              <a:t>mon compte parent </a:t>
            </a:r>
            <a:r>
              <a:rPr lang="fr-FR" b="1" dirty="0">
                <a:solidFill>
                  <a:schemeClr val="tx1"/>
                </a:solidFill>
              </a:rPr>
              <a:t>transmis par le chef d’établissement</a:t>
            </a:r>
            <a:r>
              <a:rPr lang="fr-FR" sz="1600" b="1" dirty="0">
                <a:solidFill>
                  <a:schemeClr val="tx1"/>
                </a:solidFill>
              </a:rPr>
              <a:t/>
            </a:r>
            <a:br>
              <a:rPr lang="fr-FR" sz="1600" b="1" dirty="0">
                <a:solidFill>
                  <a:schemeClr val="tx1"/>
                </a:solidFill>
              </a:rPr>
            </a:br>
            <a:endParaRPr lang="fr-FR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89712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54479" y="372572"/>
            <a:ext cx="10478962" cy="591585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Rectangle 3"/>
          <p:cNvSpPr/>
          <p:nvPr/>
        </p:nvSpPr>
        <p:spPr>
          <a:xfrm>
            <a:off x="6923576" y="849541"/>
            <a:ext cx="5109865" cy="1687484"/>
          </a:xfrm>
          <a:prstGeom prst="rect">
            <a:avLst/>
          </a:prstGeom>
          <a:solidFill>
            <a:schemeClr val="bg1"/>
          </a:solidFill>
          <a:ln>
            <a:solidFill>
              <a:srgbClr val="1B13B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b="1" dirty="0">
                <a:solidFill>
                  <a:schemeClr val="tx1"/>
                </a:solidFill>
              </a:rPr>
              <a:t>Sur la page d’accueil de Scolarité services je clique sur Orientation à partir de la date indiquée par le chef d’établissement</a:t>
            </a:r>
          </a:p>
        </p:txBody>
      </p:sp>
    </p:spTree>
    <p:extLst>
      <p:ext uri="{BB962C8B-B14F-4D97-AF65-F5344CB8AC3E}">
        <p14:creationId xmlns:p14="http://schemas.microsoft.com/office/powerpoint/2010/main" xmlns="" val="2358632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1343608"/>
            <a:ext cx="12192000" cy="5514392"/>
          </a:xfrm>
          <a:prstGeom prst="rect">
            <a:avLst/>
          </a:prstGeom>
          <a:solidFill>
            <a:srgbClr val="6A8F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i="1" dirty="0" smtClean="0"/>
              <a:t>2. </a:t>
            </a:r>
            <a:r>
              <a:rPr lang="fr-FR" dirty="0" smtClean="0"/>
              <a:t>Saisie </a:t>
            </a:r>
            <a:r>
              <a:rPr lang="fr-FR" dirty="0"/>
              <a:t>des intentions d’orientation</a:t>
            </a:r>
            <a:br>
              <a:rPr lang="fr-FR" dirty="0"/>
            </a:b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846435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99706" y="189937"/>
            <a:ext cx="9240540" cy="610263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Rectangle 5"/>
          <p:cNvSpPr/>
          <p:nvPr/>
        </p:nvSpPr>
        <p:spPr>
          <a:xfrm>
            <a:off x="186429" y="2866519"/>
            <a:ext cx="4305671" cy="2131609"/>
          </a:xfrm>
          <a:prstGeom prst="rect">
            <a:avLst/>
          </a:prstGeom>
          <a:solidFill>
            <a:schemeClr val="bg1"/>
          </a:solidFill>
          <a:ln>
            <a:solidFill>
              <a:srgbClr val="1B13B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b="1" dirty="0">
                <a:solidFill>
                  <a:schemeClr val="tx1"/>
                </a:solidFill>
              </a:rPr>
              <a:t>Un calendrier et une présentation de chaque phase permet de se repérer </a:t>
            </a:r>
            <a:r>
              <a:rPr lang="fr-FR" b="1" dirty="0" smtClean="0">
                <a:solidFill>
                  <a:schemeClr val="tx1"/>
                </a:solidFill>
              </a:rPr>
              <a:t>dans les différentes </a:t>
            </a:r>
            <a:r>
              <a:rPr lang="fr-FR" b="1" dirty="0">
                <a:solidFill>
                  <a:schemeClr val="tx1"/>
                </a:solidFill>
              </a:rPr>
              <a:t>étapes avant de saisir les intentions d’orientation</a:t>
            </a:r>
          </a:p>
        </p:txBody>
      </p:sp>
    </p:spTree>
    <p:extLst>
      <p:ext uri="{BB962C8B-B14F-4D97-AF65-F5344CB8AC3E}">
        <p14:creationId xmlns:p14="http://schemas.microsoft.com/office/powerpoint/2010/main" xmlns="" val="2232709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4910"/>
          <a:stretch/>
        </p:blipFill>
        <p:spPr>
          <a:xfrm>
            <a:off x="2772861" y="809651"/>
            <a:ext cx="9182072" cy="522042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Rectangle 4"/>
          <p:cNvSpPr/>
          <p:nvPr/>
        </p:nvSpPr>
        <p:spPr>
          <a:xfrm>
            <a:off x="170222" y="3160889"/>
            <a:ext cx="4334045" cy="1766976"/>
          </a:xfrm>
          <a:prstGeom prst="rect">
            <a:avLst/>
          </a:prstGeom>
          <a:solidFill>
            <a:schemeClr val="bg1"/>
          </a:solidFill>
          <a:ln>
            <a:solidFill>
              <a:srgbClr val="1B13B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b="1" dirty="0">
                <a:solidFill>
                  <a:schemeClr val="tx1"/>
                </a:solidFill>
              </a:rPr>
              <a:t>Le bouton « + Ajouter une intention » ouvre une pop-up qui permet la sélection d’une voie </a:t>
            </a:r>
            <a:r>
              <a:rPr lang="fr-FR" b="1" dirty="0" smtClean="0">
                <a:solidFill>
                  <a:schemeClr val="tx1"/>
                </a:solidFill>
              </a:rPr>
              <a:t>d’orientation, les intentions doivent être validées pour être enregistrées</a:t>
            </a:r>
            <a:endParaRPr lang="fr-FR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94868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50534" y="1151316"/>
            <a:ext cx="6058746" cy="40582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Rectangle 4"/>
          <p:cNvSpPr/>
          <p:nvPr/>
        </p:nvSpPr>
        <p:spPr>
          <a:xfrm>
            <a:off x="292961" y="2216638"/>
            <a:ext cx="4854771" cy="2557889"/>
          </a:xfrm>
          <a:prstGeom prst="rect">
            <a:avLst/>
          </a:prstGeom>
          <a:solidFill>
            <a:schemeClr val="bg1"/>
          </a:solidFill>
          <a:ln>
            <a:solidFill>
              <a:srgbClr val="1B13B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b="1" dirty="0">
                <a:solidFill>
                  <a:schemeClr val="tx1"/>
                </a:solidFill>
              </a:rPr>
              <a:t>La sélection d’une voie se fait dans l’ordre de préférence, il est possible de les modifier jusqu’à la fermeture du service en ligne Orientation à la date indiquée par le chef d’établissement</a:t>
            </a:r>
          </a:p>
        </p:txBody>
      </p:sp>
    </p:spTree>
    <p:extLst>
      <p:ext uri="{BB962C8B-B14F-4D97-AF65-F5344CB8AC3E}">
        <p14:creationId xmlns:p14="http://schemas.microsoft.com/office/powerpoint/2010/main" xmlns="" val="3672110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1343608"/>
            <a:ext cx="12192000" cy="5514392"/>
          </a:xfrm>
          <a:prstGeom prst="rect">
            <a:avLst/>
          </a:prstGeom>
          <a:solidFill>
            <a:srgbClr val="6A8F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dirty="0" smtClean="0"/>
              <a:t>3. Validation des intentions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1013076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722718" y="876244"/>
            <a:ext cx="9250066" cy="283884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Rectangle 5"/>
          <p:cNvSpPr/>
          <p:nvPr/>
        </p:nvSpPr>
        <p:spPr>
          <a:xfrm>
            <a:off x="669111" y="3628557"/>
            <a:ext cx="3936755" cy="2104008"/>
          </a:xfrm>
          <a:prstGeom prst="rect">
            <a:avLst/>
          </a:prstGeom>
          <a:solidFill>
            <a:schemeClr val="bg1"/>
          </a:solidFill>
          <a:ln>
            <a:solidFill>
              <a:srgbClr val="1B13B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b="1" dirty="0">
                <a:solidFill>
                  <a:schemeClr val="tx1"/>
                </a:solidFill>
              </a:rPr>
              <a:t>Le récapitulatif des intentions d’orientation saisies est affiché et doit être validé pour être enregistré</a:t>
            </a:r>
          </a:p>
        </p:txBody>
      </p:sp>
    </p:spTree>
    <p:extLst>
      <p:ext uri="{BB962C8B-B14F-4D97-AF65-F5344CB8AC3E}">
        <p14:creationId xmlns:p14="http://schemas.microsoft.com/office/powerpoint/2010/main" xmlns="" val="2208238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58638" y="1021114"/>
            <a:ext cx="9069066" cy="28960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Rectangle 4"/>
          <p:cNvSpPr/>
          <p:nvPr/>
        </p:nvSpPr>
        <p:spPr>
          <a:xfrm>
            <a:off x="881066" y="4199468"/>
            <a:ext cx="5677780" cy="1477310"/>
          </a:xfrm>
          <a:prstGeom prst="rect">
            <a:avLst/>
          </a:prstGeom>
          <a:solidFill>
            <a:schemeClr val="bg1"/>
          </a:solidFill>
          <a:ln>
            <a:solidFill>
              <a:srgbClr val="1B13B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b="1" dirty="0" smtClean="0">
                <a:solidFill>
                  <a:schemeClr val="tx1"/>
                </a:solidFill>
              </a:rPr>
              <a:t>Un courriel </a:t>
            </a:r>
            <a:r>
              <a:rPr lang="fr-FR" b="1" dirty="0">
                <a:solidFill>
                  <a:schemeClr val="tx1"/>
                </a:solidFill>
              </a:rPr>
              <a:t>avec le récapitulatif des intentions d’orientation saisies est transmis à chaque représentant </a:t>
            </a:r>
            <a:r>
              <a:rPr lang="fr-FR" b="1" dirty="0" smtClean="0">
                <a:solidFill>
                  <a:schemeClr val="tx1"/>
                </a:solidFill>
              </a:rPr>
              <a:t>légal </a:t>
            </a:r>
            <a:endParaRPr lang="fr-FR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82757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1484877"/>
            <a:ext cx="12192000" cy="5514392"/>
          </a:xfrm>
          <a:prstGeom prst="rect">
            <a:avLst/>
          </a:prstGeom>
          <a:solidFill>
            <a:srgbClr val="6A8F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480000" y="844040"/>
            <a:ext cx="11232000" cy="5395200"/>
          </a:xfrm>
        </p:spPr>
        <p:txBody>
          <a:bodyPr/>
          <a:lstStyle/>
          <a:p>
            <a:pPr marL="0" indent="0">
              <a:buNone/>
            </a:pPr>
            <a:r>
              <a:rPr lang="fr-FR" dirty="0" smtClean="0"/>
              <a:t>4. </a:t>
            </a:r>
            <a:r>
              <a:rPr lang="fr-FR" dirty="0"/>
              <a:t>Consultation et accusé de réception de l’avis provisoire du conseil de classe </a:t>
            </a:r>
            <a:br>
              <a:rPr lang="fr-FR" dirty="0"/>
            </a:b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2074183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75128" y="856818"/>
            <a:ext cx="9478698" cy="454405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Rectangle 4"/>
          <p:cNvSpPr/>
          <p:nvPr/>
        </p:nvSpPr>
        <p:spPr>
          <a:xfrm>
            <a:off x="451557" y="4664932"/>
            <a:ext cx="4515556" cy="1471890"/>
          </a:xfrm>
          <a:prstGeom prst="rect">
            <a:avLst/>
          </a:prstGeom>
          <a:solidFill>
            <a:schemeClr val="bg1"/>
          </a:solidFill>
          <a:ln>
            <a:solidFill>
              <a:srgbClr val="1B13B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b="1" dirty="0">
                <a:solidFill>
                  <a:schemeClr val="tx1"/>
                </a:solidFill>
              </a:rPr>
              <a:t>L’accusé de réception des avis du conseil de classe pourra être effectué indifféremment par l’un ou l’autre des représentants légaux</a:t>
            </a:r>
            <a:r>
              <a:rPr lang="fr-F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486942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INISTÈRIEL">
  <a:themeElements>
    <a:clrScheme name="GOUVERNEMENT PPT">
      <a:dk1>
        <a:srgbClr val="000000"/>
      </a:dk1>
      <a:lt1>
        <a:srgbClr val="FFFFFF"/>
      </a:lt1>
      <a:dk2>
        <a:srgbClr val="000091"/>
      </a:dk2>
      <a:lt2>
        <a:srgbClr val="E1000F"/>
      </a:lt2>
      <a:accent1>
        <a:srgbClr val="005841"/>
      </a:accent1>
      <a:accent2>
        <a:srgbClr val="21215A"/>
      </a:accent2>
      <a:accent3>
        <a:srgbClr val="FFD500"/>
      </a:accent3>
      <a:accent4>
        <a:srgbClr val="EA5433"/>
      </a:accent4>
      <a:accent5>
        <a:srgbClr val="8C2237"/>
      </a:accent5>
      <a:accent6>
        <a:srgbClr val="49311F"/>
      </a:accent6>
      <a:hlink>
        <a:srgbClr val="000000"/>
      </a:hlink>
      <a:folHlink>
        <a:srgbClr val="000000"/>
      </a:folHlink>
    </a:clrScheme>
    <a:fontScheme name="Personnalisé 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ppt_ministeriel_marianne" id="{5F0B8B09-9A99-4083-B883-79F2388C6E1D}" vid="{F8005780-5DEF-4BE0-805B-EA49FB1EABC6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503</TotalTime>
  <Words>230</Words>
  <Application>Microsoft Office PowerPoint</Application>
  <PresentationFormat>Personnalisé</PresentationFormat>
  <Paragraphs>21</Paragraphs>
  <Slides>14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15" baseType="lpstr">
      <vt:lpstr>MINISTÈRIEL</vt:lpstr>
      <vt:lpstr>Diapositive 1</vt:lpstr>
      <vt:lpstr>Connexion au service en ligne Orientation dans le portail Scolarité Services  compatible avec tous types de supports, tablettes, smartphones, ordinateurs </vt:lpstr>
      <vt:lpstr>Connexion au portail Scolarité services avec mon compte Educonnect </vt:lpstr>
      <vt:lpstr>Diapositive 4</vt:lpstr>
      <vt:lpstr>Diapositive 5</vt:lpstr>
      <vt:lpstr>2. Saisie des intentions d’orientation </vt:lpstr>
      <vt:lpstr>Diapositive 7</vt:lpstr>
      <vt:lpstr>Diapositive 8</vt:lpstr>
      <vt:lpstr>Diapositive 9</vt:lpstr>
      <vt:lpstr>3. Validation des intentions</vt:lpstr>
      <vt:lpstr>Diapositive 11</vt:lpstr>
      <vt:lpstr>Diapositive 12</vt:lpstr>
      <vt:lpstr>4. Consultation et accusé de réception de l’avis provisoire du conseil de classe  </vt:lpstr>
      <vt:lpstr>Diapositive 14</vt:lpstr>
    </vt:vector>
  </TitlesOfParts>
  <Company>Ministere de l'Education Nationale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GERALDINE DEMONT</dc:creator>
  <cp:lastModifiedBy>SONY</cp:lastModifiedBy>
  <cp:revision>29</cp:revision>
  <dcterms:created xsi:type="dcterms:W3CDTF">2021-11-29T12:40:15Z</dcterms:created>
  <dcterms:modified xsi:type="dcterms:W3CDTF">2021-12-30T08:21:14Z</dcterms:modified>
</cp:coreProperties>
</file>